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7" r:id="rId10"/>
    <p:sldId id="271" r:id="rId11"/>
    <p:sldId id="278" r:id="rId12"/>
    <p:sldId id="257" r:id="rId13"/>
    <p:sldId id="259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Mørk stil 1 – uthev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emastil 2 – uthev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AF45C-78C7-4276-ABFA-7279E9EAFC8A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E4B0C-C84A-42FB-88A5-CB72A86B38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33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4B0C-C84A-42FB-88A5-CB72A86B380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74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Årsrapport kort </a:t>
            </a:r>
            <a:r>
              <a:rPr lang="nb-NO" dirty="0" err="1"/>
              <a:t>opppsummert</a:t>
            </a:r>
            <a:r>
              <a:rPr lang="nb-NO" dirty="0"/>
              <a:t>, måned for måned, delta på flere møter med næringslivet og kommunen og holde seg aktiv og informert om hva som rører seg i Kopervik. Nyhetsbrev.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4B0C-C84A-42FB-88A5-CB72A86B380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71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Startet i mai, prioritert det å skape fremfor alt </a:t>
            </a:r>
            <a:r>
              <a:rPr lang="nb-NO" dirty="0" err="1"/>
              <a:t>mtp</a:t>
            </a:r>
            <a:r>
              <a:rPr lang="nb-NO" dirty="0"/>
              <a:t> gravearbeid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4B0C-C84A-42FB-88A5-CB72A86B380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65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Samtidig vise frem medlemmer sosiale medier, oddetalls partalls,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4B0C-C84A-42FB-88A5-CB72A86B380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82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E4B0C-C84A-42FB-88A5-CB72A86B380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34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73DD9D-D805-44A8-80DA-ADC38FAE7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8E54857-AA1F-45E6-923D-2325CA0B2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E85C22-2230-47D4-8A43-F16C31A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45E367-9CA5-4B60-87C6-A60BE82D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5111DD-CCB3-45A7-9D20-BBC9C9D0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9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145B1-7A37-4334-BCAD-7CC003B3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6C47758-CA28-4C78-99C8-B516E33FE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F35568-7086-4877-846F-6B7C693F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4F68C6-B36E-44AE-9504-01E7591E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E241AD-8192-46E7-B5F8-6133A5C1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88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E7E730A-1C1C-4109-8052-51565EAE7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59A499B-CC8F-4DB5-9F5F-8E33CD292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9FF949-D75B-409F-B5D3-58C36D99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ABF193-D1A9-46C8-AAE2-7FD89B66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2C7B80-17F9-4081-9464-5EB691F0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63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3EB56C-D349-4620-B3CE-8715611E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35C7C3-71FB-42E3-ABD6-33D39B43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578A0A-EB60-4958-B98C-DEDC2B54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5209E4-11F8-41D1-96F3-13D52EC2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07A096-A0AE-40CF-8711-6D97C37A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91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4FA95-CE2F-41B9-9506-8EFBAA34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BF3463-0DC8-455F-BB33-3188B767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B067AC-D48C-4507-AAFF-868D1B29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A3E4DB-BD9B-40B1-BCB0-293D268B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FF8F7A-0B89-4D1B-8E4C-F06E4D1D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33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B6F3CA-A9A4-4A4F-82BF-170C0F86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E66263-4C94-49C0-8372-241F4D0BD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2017392-88CA-4CCF-A8E6-16192B479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0009B0-DA43-4DEE-B084-9B18C376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5FA17E-327E-444B-9B0C-0BD83655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2FF1ED-E6E0-4C3F-8331-2BF2FD7A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81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8C4C3-264E-4144-BE82-FCEE93CA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9E32C6-587E-4635-BEC5-35CD19C8F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E29A9BB-77D8-445F-8707-1A13F3200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A2218C1-7BE0-445D-B588-9907EC487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34B7068-8C8B-4057-95E1-E38D5A34E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FE28884-4BE5-49CE-A234-A3266399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49EAF5C-F059-470A-AA11-475C2669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DC887D4-56B6-473E-BBF8-E7FF2FCD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30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691B19-DDB6-4755-A94E-30F020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4B44765-1C55-4D99-BEB7-CD534D17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C30E0C6-F8E6-497D-9543-BE761388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A24233-DDF3-4B51-B541-3DD9F93B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4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382C21B-8FA4-4EE4-9E97-54734488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287EC8-38C1-402E-ABDB-DBCADB7E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E040F9-F821-41A3-9411-0FD4040E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07472B-9F0A-477C-A243-02ED2D52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EAC919-F487-4CA3-BEDC-9409A490F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FD41A59-4996-4949-BB57-342620799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37DE1C9-C108-4DA1-9E2C-A2BD809C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99255EC-D544-4A1D-A94C-C1A89C6A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19F0662-014B-43B4-9BA7-A2466876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9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19E40E-2977-4ADC-BBB6-7F483953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530C7AA-D415-466D-99D4-BE4E09BF5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2243924-1A7D-4FDE-9293-865777E54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7FE840-D2B4-44A1-AEF4-504BB84E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6DC330-D1BA-4663-B244-9E53744D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2AE3127-077C-40C3-9EEE-0D7A789B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73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5AFD26E-B4C2-4990-A016-BCAEE22A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9A9A84-ECA2-4699-9A9F-E43888944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389896-7F13-4756-9AE8-48B3E11FA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1171-203F-499B-8871-B29BBC7AEC7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1B12D-425D-4C09-A2AC-4BA1C5F1E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CB0779-CF96-4BC7-BF3C-E30A779E5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0163-7455-4782-A608-BC54E78D0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60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4CD3FB-436B-48A9-A441-F31638168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5714" y="717798"/>
            <a:ext cx="4645250" cy="1310933"/>
          </a:xfrm>
        </p:spPr>
        <p:txBody>
          <a:bodyPr anchor="b">
            <a:normAutofit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Årsmøte 2019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C72418-86B4-4985-B8C0-4CB30B029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006" y="1961627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nb-NO" sz="2000" b="1" dirty="0">
                <a:solidFill>
                  <a:schemeClr val="bg1"/>
                </a:solidFill>
              </a:rPr>
              <a:t>- Generalforsamling for </a:t>
            </a:r>
            <a:r>
              <a:rPr lang="nb-NO" sz="2000" b="1" dirty="0" err="1">
                <a:solidFill>
                  <a:schemeClr val="bg1"/>
                </a:solidFill>
              </a:rPr>
              <a:t>BvKs</a:t>
            </a:r>
            <a:r>
              <a:rPr lang="nb-NO" sz="2000" b="1" dirty="0">
                <a:solidFill>
                  <a:schemeClr val="bg1"/>
                </a:solidFill>
              </a:rPr>
              <a:t> medlemmer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AA309C-C19B-4541-B18A-AB6E9675A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171316"/>
            <a:ext cx="4047843" cy="314719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A489E82-4A45-4A85-80CD-A0235CBE3D96}"/>
              </a:ext>
            </a:extLst>
          </p:cNvPr>
          <p:cNvSpPr txBox="1"/>
          <p:nvPr/>
        </p:nvSpPr>
        <p:spPr>
          <a:xfrm>
            <a:off x="6725714" y="2551082"/>
            <a:ext cx="4623125" cy="4116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600" b="1" dirty="0">
                <a:solidFill>
                  <a:schemeClr val="bg1"/>
                </a:solidFill>
              </a:rPr>
              <a:t>08:00-08:10</a:t>
            </a:r>
            <a:r>
              <a:rPr lang="nb-NO" sz="1600" dirty="0">
                <a:solidFill>
                  <a:schemeClr val="bg1"/>
                </a:solidFill>
              </a:rPr>
              <a:t> - Frokost, kaffe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08:10-08:25</a:t>
            </a:r>
            <a:r>
              <a:rPr lang="nb-NO" sz="1600" dirty="0">
                <a:solidFill>
                  <a:schemeClr val="bg1"/>
                </a:solidFill>
              </a:rPr>
              <a:t> - Birger Flatebø: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"Tiden hvor egenkapitalen vokste av seg selv er forbi"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08:25-08:40</a:t>
            </a:r>
            <a:r>
              <a:rPr lang="nb-NO" sz="1600" dirty="0">
                <a:solidFill>
                  <a:schemeClr val="bg1"/>
                </a:solidFill>
              </a:rPr>
              <a:t> - Arild Kildal Olsen: 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"Hvordan øke din bedrift med 30%"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08:40-08:50</a:t>
            </a:r>
            <a:r>
              <a:rPr lang="nb-NO" sz="1600" dirty="0">
                <a:solidFill>
                  <a:schemeClr val="bg1"/>
                </a:solidFill>
              </a:rPr>
              <a:t> -  Line Østhus: Årsrapport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08:50-09:00</a:t>
            </a:r>
            <a:r>
              <a:rPr lang="nb-NO" sz="1600" dirty="0">
                <a:solidFill>
                  <a:schemeClr val="bg1"/>
                </a:solidFill>
              </a:rPr>
              <a:t> – Marita Laastad: Økonomien til </a:t>
            </a:r>
            <a:r>
              <a:rPr lang="nb-NO" sz="1600" dirty="0" err="1">
                <a:solidFill>
                  <a:schemeClr val="bg1"/>
                </a:solidFill>
              </a:rPr>
              <a:t>BvK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09:00-09:10</a:t>
            </a:r>
            <a:r>
              <a:rPr lang="nb-NO" sz="1600" dirty="0">
                <a:solidFill>
                  <a:schemeClr val="bg1"/>
                </a:solidFill>
              </a:rPr>
              <a:t> – Line Østhus: Godkjenning av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endring i </a:t>
            </a:r>
            <a:r>
              <a:rPr lang="nb-NO" sz="1600" dirty="0" err="1">
                <a:solidFill>
                  <a:schemeClr val="bg1"/>
                </a:solidFill>
              </a:rPr>
              <a:t>BvKs</a:t>
            </a:r>
            <a:r>
              <a:rPr lang="nb-NO" sz="1600" dirty="0">
                <a:solidFill>
                  <a:schemeClr val="bg1"/>
                </a:solidFill>
              </a:rPr>
              <a:t> vedtekter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09:10- 09:20 </a:t>
            </a:r>
            <a:r>
              <a:rPr lang="nb-NO" sz="1600" dirty="0">
                <a:solidFill>
                  <a:schemeClr val="bg1"/>
                </a:solidFill>
              </a:rPr>
              <a:t>- Valg: Nye styremedlemmer velges</a:t>
            </a:r>
            <a:br>
              <a:rPr lang="nb-NO" sz="1600" dirty="0">
                <a:solidFill>
                  <a:schemeClr val="bg1"/>
                </a:solidFill>
              </a:rPr>
            </a:b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5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F5785F-7436-49F3-9200-EFC15718BD6C}"/>
              </a:ext>
            </a:extLst>
          </p:cNvPr>
          <p:cNvSpPr txBox="1"/>
          <p:nvPr/>
        </p:nvSpPr>
        <p:spPr>
          <a:xfrm>
            <a:off x="3114260" y="2543113"/>
            <a:ext cx="481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MÅLET FREMOVER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CEF3D2D-683A-4ED9-976A-8843832DC788}"/>
              </a:ext>
            </a:extLst>
          </p:cNvPr>
          <p:cNvSpPr txBox="1"/>
          <p:nvPr/>
        </p:nvSpPr>
        <p:spPr>
          <a:xfrm>
            <a:off x="3114260" y="3402279"/>
            <a:ext cx="7390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dirty="0"/>
              <a:t>-    Bli best på faste arrangementer</a:t>
            </a:r>
          </a:p>
          <a:p>
            <a:pPr marL="285750" lvl="0" indent="-285750">
              <a:buFontTx/>
              <a:buChar char="-"/>
            </a:pPr>
            <a:r>
              <a:rPr lang="nb-NO" dirty="0"/>
              <a:t>Opprette flere komitéer </a:t>
            </a: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 mer arbeidskraft </a:t>
            </a:r>
            <a:br>
              <a:rPr lang="nb-NO" dirty="0"/>
            </a:br>
            <a:endParaRPr lang="nb-NO" dirty="0"/>
          </a:p>
          <a:p>
            <a:pPr lvl="0"/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  Øke stillingsprosenten ved å rekruttere flere medlemmer som er positive til at vi kan stimulere til kultur og næring i Kopervik.</a:t>
            </a:r>
          </a:p>
          <a:p>
            <a:endParaRPr lang="nb-NO" dirty="0"/>
          </a:p>
        </p:txBody>
      </p:sp>
      <p:pic>
        <p:nvPicPr>
          <p:cNvPr id="15364" name="Picture 4" descr="Target, Dart, Aim, Objective, Success, Goal, Game">
            <a:extLst>
              <a:ext uri="{FF2B5EF4-FFF2-40B4-BE49-F238E27FC236}">
                <a16:creationId xmlns:a16="http://schemas.microsoft.com/office/drawing/2014/main" id="{ABD75B76-C31E-4F8E-B370-7EBBE997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821">
            <a:off x="7566441" y="617268"/>
            <a:ext cx="30226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6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F5785F-7436-49F3-9200-EFC15718BD6C}"/>
              </a:ext>
            </a:extLst>
          </p:cNvPr>
          <p:cNvSpPr txBox="1"/>
          <p:nvPr/>
        </p:nvSpPr>
        <p:spPr>
          <a:xfrm>
            <a:off x="3114260" y="2543113"/>
            <a:ext cx="481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accent6">
                    <a:lumMod val="75000"/>
                  </a:schemeClr>
                </a:solidFill>
              </a:rPr>
              <a:t>ØKONOMIEN TIL BVK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CEF3D2D-683A-4ED9-976A-8843832DC788}"/>
              </a:ext>
            </a:extLst>
          </p:cNvPr>
          <p:cNvSpPr txBox="1"/>
          <p:nvPr/>
        </p:nvSpPr>
        <p:spPr>
          <a:xfrm>
            <a:off x="3114260" y="3402279"/>
            <a:ext cx="7390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dirty="0"/>
              <a:t>Resultatregnskap, balanse og budsjett</a:t>
            </a:r>
            <a:br>
              <a:rPr lang="nb-NO" dirty="0"/>
            </a:br>
            <a:endParaRPr lang="nb-NO" dirty="0"/>
          </a:p>
          <a:p>
            <a:pPr lvl="0"/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Årsregnskapet </a:t>
            </a:r>
            <a:r>
              <a:rPr lang="nb-NO" b="1" dirty="0"/>
              <a:t>er revidert og funnet i orden av Bent </a:t>
            </a:r>
            <a:r>
              <a:rPr lang="nb-NO" b="1" dirty="0" err="1"/>
              <a:t>Kolbeinsen</a:t>
            </a:r>
            <a:endParaRPr lang="nb-NO" b="1" dirty="0"/>
          </a:p>
        </p:txBody>
      </p:sp>
      <p:pic>
        <p:nvPicPr>
          <p:cNvPr id="21508" name="Picture 4" descr="Bilderesultat for laastad pluss og minus">
            <a:extLst>
              <a:ext uri="{FF2B5EF4-FFF2-40B4-BE49-F238E27FC236}">
                <a16:creationId xmlns:a16="http://schemas.microsoft.com/office/drawing/2014/main" id="{A44FACDB-7AD2-4280-82BC-2412C079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21" y="556257"/>
            <a:ext cx="3224756" cy="9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1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71C0259-721E-404A-A961-BF610030C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/>
          <a:stretch/>
        </p:blipFill>
        <p:spPr>
          <a:xfrm>
            <a:off x="2729833" y="1167617"/>
            <a:ext cx="5754457" cy="510951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1D158FF-1892-4B90-A76E-3F6D6697BC8D}"/>
              </a:ext>
            </a:extLst>
          </p:cNvPr>
          <p:cNvSpPr txBox="1"/>
          <p:nvPr/>
        </p:nvSpPr>
        <p:spPr>
          <a:xfrm>
            <a:off x="2729833" y="624946"/>
            <a:ext cx="202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Resultatregnskap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9651A718-8904-40EC-8839-DC9C40F14C4B}"/>
              </a:ext>
            </a:extLst>
          </p:cNvPr>
          <p:cNvSpPr/>
          <p:nvPr/>
        </p:nvSpPr>
        <p:spPr>
          <a:xfrm>
            <a:off x="5607062" y="2191948"/>
            <a:ext cx="1474839" cy="19910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9568DB98-C305-4312-9271-20F3906002F6}"/>
              </a:ext>
            </a:extLst>
          </p:cNvPr>
          <p:cNvSpPr/>
          <p:nvPr/>
        </p:nvSpPr>
        <p:spPr>
          <a:xfrm rot="1035292">
            <a:off x="7279547" y="2312735"/>
            <a:ext cx="872628" cy="3837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61C24700-E000-4E9E-A372-0FF7D7979632}"/>
              </a:ext>
            </a:extLst>
          </p:cNvPr>
          <p:cNvSpPr/>
          <p:nvPr/>
        </p:nvSpPr>
        <p:spPr>
          <a:xfrm>
            <a:off x="8353884" y="2424667"/>
            <a:ext cx="2256761" cy="12015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2018: 746 124</a:t>
            </a:r>
            <a:br>
              <a:rPr lang="nb-NO" sz="2000" b="1" dirty="0"/>
            </a:br>
            <a:r>
              <a:rPr lang="nb-NO" sz="2000" b="1" dirty="0"/>
              <a:t>2017: 572 563 </a:t>
            </a: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4AD81BA1-8766-4DB6-A6C8-53F677E369CE}"/>
              </a:ext>
            </a:extLst>
          </p:cNvPr>
          <p:cNvSpPr/>
          <p:nvPr/>
        </p:nvSpPr>
        <p:spPr>
          <a:xfrm>
            <a:off x="5607062" y="3346738"/>
            <a:ext cx="1474839" cy="19910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F9EDE0C1-2342-4BE6-912F-A17571C30048}"/>
              </a:ext>
            </a:extLst>
          </p:cNvPr>
          <p:cNvSpPr/>
          <p:nvPr/>
        </p:nvSpPr>
        <p:spPr>
          <a:xfrm rot="2462796">
            <a:off x="7253718" y="3686548"/>
            <a:ext cx="872628" cy="3837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AB7BF922-2C6C-49E9-A711-2053228E2C5C}"/>
              </a:ext>
            </a:extLst>
          </p:cNvPr>
          <p:cNvSpPr/>
          <p:nvPr/>
        </p:nvSpPr>
        <p:spPr>
          <a:xfrm>
            <a:off x="8395402" y="4309616"/>
            <a:ext cx="2256761" cy="12015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2018:  65 530</a:t>
            </a:r>
            <a:br>
              <a:rPr lang="nb-NO" sz="2000" b="1" dirty="0"/>
            </a:br>
            <a:r>
              <a:rPr lang="nb-NO" sz="2000" b="1" dirty="0"/>
              <a:t>2017: -48 162 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06A1EC6-250A-41E2-873D-D72959C24E94}"/>
              </a:ext>
            </a:extLst>
          </p:cNvPr>
          <p:cNvSpPr txBox="1"/>
          <p:nvPr/>
        </p:nvSpPr>
        <p:spPr>
          <a:xfrm>
            <a:off x="8767105" y="207993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OMSETNING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CC37135-EDF7-47DD-94AA-3993E8379554}"/>
              </a:ext>
            </a:extLst>
          </p:cNvPr>
          <p:cNvSpPr txBox="1"/>
          <p:nvPr/>
        </p:nvSpPr>
        <p:spPr>
          <a:xfrm>
            <a:off x="8948917" y="3956757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RESULTAT</a:t>
            </a:r>
          </a:p>
        </p:txBody>
      </p:sp>
    </p:spTree>
    <p:extLst>
      <p:ext uri="{BB962C8B-B14F-4D97-AF65-F5344CB8AC3E}">
        <p14:creationId xmlns:p14="http://schemas.microsoft.com/office/powerpoint/2010/main" val="400412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1D158FF-1892-4B90-A76E-3F6D6697BC8D}"/>
              </a:ext>
            </a:extLst>
          </p:cNvPr>
          <p:cNvSpPr txBox="1"/>
          <p:nvPr/>
        </p:nvSpPr>
        <p:spPr>
          <a:xfrm>
            <a:off x="786268" y="3244334"/>
            <a:ext cx="143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Balanse per</a:t>
            </a:r>
          </a:p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31.12.2018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A225513-113D-4C0E-95B4-7051F0E9B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58679"/>
              </p:ext>
            </p:extLst>
          </p:nvPr>
        </p:nvGraphicFramePr>
        <p:xfrm>
          <a:off x="3211279" y="345886"/>
          <a:ext cx="4883852" cy="6199797"/>
        </p:xfrm>
        <a:graphic>
          <a:graphicData uri="http://schemas.openxmlformats.org/drawingml/2006/table">
            <a:tbl>
              <a:tblPr/>
              <a:tblGrid>
                <a:gridCol w="1933709">
                  <a:extLst>
                    <a:ext uri="{9D8B030D-6E8A-4147-A177-3AD203B41FA5}">
                      <a16:colId xmlns:a16="http://schemas.microsoft.com/office/drawing/2014/main" val="359890327"/>
                    </a:ext>
                  </a:extLst>
                </a:gridCol>
                <a:gridCol w="446240">
                  <a:extLst>
                    <a:ext uri="{9D8B030D-6E8A-4147-A177-3AD203B41FA5}">
                      <a16:colId xmlns:a16="http://schemas.microsoft.com/office/drawing/2014/main" val="716801536"/>
                    </a:ext>
                  </a:extLst>
                </a:gridCol>
                <a:gridCol w="880085">
                  <a:extLst>
                    <a:ext uri="{9D8B030D-6E8A-4147-A177-3AD203B41FA5}">
                      <a16:colId xmlns:a16="http://schemas.microsoft.com/office/drawing/2014/main" val="2380344965"/>
                    </a:ext>
                  </a:extLst>
                </a:gridCol>
                <a:gridCol w="1028831">
                  <a:extLst>
                    <a:ext uri="{9D8B030D-6E8A-4147-A177-3AD203B41FA5}">
                      <a16:colId xmlns:a16="http://schemas.microsoft.com/office/drawing/2014/main" val="3510033416"/>
                    </a:ext>
                  </a:extLst>
                </a:gridCol>
                <a:gridCol w="594987">
                  <a:extLst>
                    <a:ext uri="{9D8B030D-6E8A-4147-A177-3AD203B41FA5}">
                      <a16:colId xmlns:a16="http://schemas.microsoft.com/office/drawing/2014/main" val="459594754"/>
                    </a:ext>
                  </a:extLst>
                </a:gridCol>
              </a:tblGrid>
              <a:tr h="167846"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31.12.2018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31.12.2017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87066"/>
                  </a:ext>
                </a:extLst>
              </a:tr>
              <a:tr h="227602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Årsregnskap for Byen Vår Kopervik BA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Organisasjonsnr. 980117898</a:t>
                      </a:r>
                    </a:p>
                  </a:txBody>
                  <a:tcPr marL="95566" marR="95566" marT="47783" marB="477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778073"/>
                  </a:ext>
                </a:extLst>
              </a:tr>
              <a:tr h="251769">
                <a:tc>
                  <a:txBody>
                    <a:bodyPr/>
                    <a:lstStyle/>
                    <a:p>
                      <a:pPr algn="l" fontAlgn="ctr"/>
                      <a:r>
                        <a:rPr lang="nb-NO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EIENDELER</a:t>
                      </a: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77088"/>
                  </a:ext>
                </a:extLst>
              </a:tr>
              <a:tr h="251769">
                <a:tc>
                  <a:txBody>
                    <a:bodyPr/>
                    <a:lstStyle/>
                    <a:p>
                      <a:pPr algn="l" fontAlgn="ctr"/>
                      <a:r>
                        <a:rPr lang="nb-N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ANLEGGSMIDLER</a:t>
                      </a: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651905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Varige driftsmidler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512976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Maskiner og anlegg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70 308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157695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varige driftsmidler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70 308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874138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ANLEGGSMIDLER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70 308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449880"/>
                  </a:ext>
                </a:extLst>
              </a:tr>
              <a:tr h="251769">
                <a:tc>
                  <a:txBody>
                    <a:bodyPr/>
                    <a:lstStyle/>
                    <a:p>
                      <a:pPr algn="l" fontAlgn="ctr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OMLØPSMIDLER</a:t>
                      </a: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052830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Fordringer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781605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Kundefordringer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34 565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102 385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628930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 kortsiktige fordringer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40 331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67 657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922427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fordringer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74 896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170 042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513661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Bankinnskudd, kontanter o.l.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248 515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82 205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37904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OMLØPSMIDLER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323 411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252 247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97669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EIENDELER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393 720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252 247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363455"/>
                  </a:ext>
                </a:extLst>
              </a:tr>
              <a:tr h="251769">
                <a:tc>
                  <a:txBody>
                    <a:bodyPr/>
                    <a:lstStyle/>
                    <a:p>
                      <a:pPr algn="l" fontAlgn="ctr"/>
                      <a:r>
                        <a:rPr lang="nb-NO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EGENKAPITAL OG GJELD</a:t>
                      </a: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190557"/>
                  </a:ext>
                </a:extLst>
              </a:tr>
              <a:tr h="251769">
                <a:tc>
                  <a:txBody>
                    <a:bodyPr/>
                    <a:lstStyle/>
                    <a:p>
                      <a:pPr algn="l" fontAlgn="ctr"/>
                      <a:r>
                        <a:rPr lang="nb-NO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EGENKAPITAL</a:t>
                      </a: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67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Innskutt egenkapital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627943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Selskapskapital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107 000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107 000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457039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innskutt egenkapital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107 000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107 000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332339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Opptjent egenkapital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607982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574787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Annen egenkapital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111 631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49 528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751604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opptjent egenkapital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111 631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49 528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782765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EGENKAPITAL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218 631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156 528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384853"/>
                  </a:ext>
                </a:extLst>
              </a:tr>
              <a:tr h="251769">
                <a:tc>
                  <a:txBody>
                    <a:bodyPr/>
                    <a:lstStyle/>
                    <a:p>
                      <a:pPr algn="l" fontAlgn="ctr"/>
                      <a:r>
                        <a:rPr lang="nb-NO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GJELD</a:t>
                      </a: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591245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KORTSIKTIG GJELD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327255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Leverandørgjeld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147 902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46 121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56488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Skyldig offentlige avgifter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8 537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19 598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602103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Annen kortsiktig gjeld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18 649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743511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KORTSIKTIG GJELD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175 088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95 719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039583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GJELD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175 088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95 719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65929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algn="l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EGENKAPITAL OG GJELD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393 720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252 247</a:t>
                      </a:r>
                    </a:p>
                  </a:txBody>
                  <a:tcPr marL="6145" marR="6145" marT="61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5" marR="6145" marT="6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083362"/>
                  </a:ext>
                </a:extLst>
              </a:tr>
            </a:tbl>
          </a:graphicData>
        </a:graphic>
      </p:graphicFrame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0E0DC07F-ADC0-4D64-BB4E-0393BF9B3731}"/>
              </a:ext>
            </a:extLst>
          </p:cNvPr>
          <p:cNvSpPr/>
          <p:nvPr/>
        </p:nvSpPr>
        <p:spPr>
          <a:xfrm>
            <a:off x="6144945" y="2272630"/>
            <a:ext cx="1474839" cy="19910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B007B775-F872-45C8-B0D9-1B8189EC0C07}"/>
              </a:ext>
            </a:extLst>
          </p:cNvPr>
          <p:cNvSpPr/>
          <p:nvPr/>
        </p:nvSpPr>
        <p:spPr>
          <a:xfrm>
            <a:off x="7755836" y="2180323"/>
            <a:ext cx="872628" cy="3837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60A6FB9D-B552-4F91-8EF4-B09E5BA4FFEE}"/>
              </a:ext>
            </a:extLst>
          </p:cNvPr>
          <p:cNvSpPr/>
          <p:nvPr/>
        </p:nvSpPr>
        <p:spPr>
          <a:xfrm>
            <a:off x="8945555" y="2130191"/>
            <a:ext cx="2256761" cy="12015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2018:   34 565</a:t>
            </a:r>
            <a:br>
              <a:rPr lang="nb-NO" sz="2000" b="1" dirty="0"/>
            </a:br>
            <a:r>
              <a:rPr lang="nb-NO" sz="2000" b="1" dirty="0"/>
              <a:t>2017: 102 385 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5DD76E6E-69B5-4AA2-BEBC-4BB2971D39F1}"/>
              </a:ext>
            </a:extLst>
          </p:cNvPr>
          <p:cNvSpPr/>
          <p:nvPr/>
        </p:nvSpPr>
        <p:spPr>
          <a:xfrm>
            <a:off x="6144945" y="2778945"/>
            <a:ext cx="1474839" cy="19910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7B7F3A33-E101-4B33-B83D-DC605BFB5C41}"/>
              </a:ext>
            </a:extLst>
          </p:cNvPr>
          <p:cNvSpPr/>
          <p:nvPr/>
        </p:nvSpPr>
        <p:spPr>
          <a:xfrm rot="3126167">
            <a:off x="7702189" y="3165829"/>
            <a:ext cx="872628" cy="3837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788E9D36-C938-4AE4-9808-A011376172B4}"/>
              </a:ext>
            </a:extLst>
          </p:cNvPr>
          <p:cNvSpPr/>
          <p:nvPr/>
        </p:nvSpPr>
        <p:spPr>
          <a:xfrm>
            <a:off x="8945555" y="3940032"/>
            <a:ext cx="2256761" cy="12015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2018: 248 515</a:t>
            </a:r>
            <a:br>
              <a:rPr lang="nb-NO" sz="2000" b="1" dirty="0"/>
            </a:br>
            <a:r>
              <a:rPr lang="nb-NO" sz="2000" b="1" dirty="0"/>
              <a:t>2017:   82 205 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D63B5CE-2674-4525-9431-3E5980ECEBEB}"/>
              </a:ext>
            </a:extLst>
          </p:cNvPr>
          <p:cNvSpPr txBox="1"/>
          <p:nvPr/>
        </p:nvSpPr>
        <p:spPr>
          <a:xfrm>
            <a:off x="9340878" y="1779491"/>
            <a:ext cx="145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FORDRINGER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B5E9C9B-D669-4752-9D10-2F73F72679A7}"/>
              </a:ext>
            </a:extLst>
          </p:cNvPr>
          <p:cNvSpPr txBox="1"/>
          <p:nvPr/>
        </p:nvSpPr>
        <p:spPr>
          <a:xfrm>
            <a:off x="9138999" y="3584193"/>
            <a:ext cx="186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SALDO PÅ KONTO</a:t>
            </a:r>
          </a:p>
        </p:txBody>
      </p:sp>
    </p:spTree>
    <p:extLst>
      <p:ext uri="{BB962C8B-B14F-4D97-AF65-F5344CB8AC3E}">
        <p14:creationId xmlns:p14="http://schemas.microsoft.com/office/powerpoint/2010/main" val="254479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graphicFrame>
        <p:nvGraphicFramePr>
          <p:cNvPr id="34" name="Tabell 33">
            <a:extLst>
              <a:ext uri="{FF2B5EF4-FFF2-40B4-BE49-F238E27FC236}">
                <a16:creationId xmlns:a16="http://schemas.microsoft.com/office/drawing/2014/main" id="{0E8B7DCA-9CEC-49B2-9F6B-0A79DE003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60901"/>
              </p:ext>
            </p:extLst>
          </p:nvPr>
        </p:nvGraphicFramePr>
        <p:xfrm>
          <a:off x="2946400" y="1024730"/>
          <a:ext cx="8547100" cy="5400165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2684417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0696555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040468248"/>
                    </a:ext>
                  </a:extLst>
                </a:gridCol>
                <a:gridCol w="1231400">
                  <a:extLst>
                    <a:ext uri="{9D8B030D-6E8A-4147-A177-3AD203B41FA5}">
                      <a16:colId xmlns:a16="http://schemas.microsoft.com/office/drawing/2014/main" val="1802659746"/>
                    </a:ext>
                  </a:extLst>
                </a:gridCol>
                <a:gridCol w="1092700">
                  <a:extLst>
                    <a:ext uri="{9D8B030D-6E8A-4147-A177-3AD203B41FA5}">
                      <a16:colId xmlns:a16="http://schemas.microsoft.com/office/drawing/2014/main" val="1978188344"/>
                    </a:ext>
                  </a:extLst>
                </a:gridCol>
              </a:tblGrid>
              <a:tr h="182127">
                <a:tc>
                  <a:txBody>
                    <a:bodyPr/>
                    <a:lstStyle/>
                    <a:p>
                      <a:pPr algn="l" fontAlgn="b"/>
                      <a:endParaRPr lang="nb-NO" sz="1100" b="1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 err="1">
                          <a:effectLst/>
                          <a:latin typeface="Source Sans Pro Light" panose="020B0604020202020204" pitchFamily="34" charset="0"/>
                        </a:rPr>
                        <a:t>Markedsavd</a:t>
                      </a:r>
                      <a:r>
                        <a:rPr lang="nb-NO" sz="1400" b="1" i="0" u="none" strike="noStrike" dirty="0">
                          <a:effectLst/>
                          <a:latin typeface="Source Sans Pro Light" panose="020B0604020202020204" pitchFamily="34" charset="0"/>
                        </a:rPr>
                        <a:t>. Bygnes 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Source Sans Pro Light" panose="020B0604020202020204" pitchFamily="34" charset="0"/>
                        </a:rPr>
                        <a:t>       </a:t>
                      </a:r>
                      <a:r>
                        <a:rPr lang="nb-NO" sz="1400" b="1" i="0" u="none" strike="noStrike" dirty="0" err="1">
                          <a:effectLst/>
                          <a:latin typeface="Source Sans Pro Light" panose="020B0604020202020204" pitchFamily="34" charset="0"/>
                        </a:rPr>
                        <a:t>Markedsavd</a:t>
                      </a:r>
                      <a:r>
                        <a:rPr lang="nb-NO" sz="1400" b="1" i="0" u="none" strike="noStrike" dirty="0">
                          <a:effectLst/>
                          <a:latin typeface="Source Sans Pro Light" panose="020B0604020202020204" pitchFamily="34" charset="0"/>
                        </a:rPr>
                        <a:t>. Sentrum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Source Sans Pro Light" panose="020B0604020202020204" pitchFamily="34" charset="0"/>
                        </a:rPr>
                        <a:t>                                              </a:t>
                      </a:r>
                      <a:r>
                        <a:rPr lang="nb-N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604020202020204" pitchFamily="34" charset="0"/>
                        </a:rPr>
                        <a:t>_________</a:t>
                      </a:r>
                      <a:r>
                        <a:rPr lang="nb-NO" sz="1400" b="1" i="0" u="none" strike="noStrike" dirty="0">
                          <a:effectLst/>
                          <a:latin typeface="Source Sans Pro Light" panose="020B0604020202020204" pitchFamily="34" charset="0"/>
                        </a:rPr>
                        <a:t>BVK 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effectLst/>
                          <a:latin typeface="Source Sans Pro Light" panose="020B0604020202020204" pitchFamily="34" charset="0"/>
                        </a:rPr>
                        <a:t>               Totalt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09642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 dirty="0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 dirty="0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037014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941185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Sentrumstillegg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-70 000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-70 000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003116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Medlemsavgift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-430 000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-430 000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118591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Bill Kopervik fashion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-20 000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-20 000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54649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Andel 17 mai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-8 000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-8 000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671850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Tilskudd Sr-bank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-35000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-45 000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-20 000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-100 000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52330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Andre offentlige tilskudd/refusjoner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-76 000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-76 000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22951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Estimert mersalg medlemmer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-50 000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-50 000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900128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Juleavis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-120 000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-120 000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487898"/>
                  </a:ext>
                </a:extLst>
              </a:tr>
              <a:tr h="18212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Sum inntekter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effectLst/>
                          <a:latin typeface="Source Sans Pro Light" panose="020B0604020202020204" pitchFamily="34" charset="0"/>
                        </a:rPr>
                        <a:t>-35000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604020202020204" pitchFamily="34" charset="0"/>
                        </a:rPr>
                        <a:t>-135 000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604020202020204" pitchFamily="34" charset="0"/>
                        </a:rPr>
                        <a:t>-704 000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604020202020204" pitchFamily="34" charset="0"/>
                        </a:rPr>
                        <a:t>-874 000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58343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125360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Innkjøp materialer eller varer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10 000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10 000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25128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Juleavis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90 000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90 000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487092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Innkjøp arrangement 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35000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65 000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100 000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19852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Innkjøp Fashion night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20 000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20 000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047120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Utlegg festivaler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282170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Julegate utlegg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50 000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50 000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3108"/>
                  </a:ext>
                </a:extLst>
              </a:tr>
              <a:tr h="18212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Sum varekostnad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35000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604020202020204" pitchFamily="34" charset="0"/>
                        </a:rPr>
                        <a:t>135 000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604020202020204" pitchFamily="34" charset="0"/>
                        </a:rPr>
                        <a:t>100 000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604020202020204" pitchFamily="34" charset="0"/>
                        </a:rPr>
                        <a:t>270 000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385989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000167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Lønn til ansatte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230 000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230 000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332881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Fri telefon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5 000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5 000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662233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Arbeidsgiveravgift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32 430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604020202020204" pitchFamily="34" charset="0"/>
                        </a:rPr>
                        <a:t>32 430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67948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Sosiale kostnader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05822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2572"/>
                  </a:ext>
                </a:extLst>
              </a:tr>
              <a:tr h="19171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604020202020204" pitchFamily="34" charset="0"/>
                        </a:rPr>
                        <a:t>Sum Lønn</a:t>
                      </a: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604020202020204" pitchFamily="34" charset="0"/>
                      </a:endParaRPr>
                    </a:p>
                  </a:txBody>
                  <a:tcPr marL="8103" marR="8103" marT="8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604020202020204" pitchFamily="34" charset="0"/>
                        </a:rPr>
                        <a:t>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604020202020204" pitchFamily="34" charset="0"/>
                        </a:rPr>
                        <a:t>267 430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effectLst/>
                          <a:latin typeface="Source Sans Pro Light" panose="020B0604020202020204" pitchFamily="34" charset="0"/>
                        </a:rPr>
                        <a:t>267 430</a:t>
                      </a:r>
                    </a:p>
                  </a:txBody>
                  <a:tcPr marL="8103" marR="8103" marT="8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806041"/>
                  </a:ext>
                </a:extLst>
              </a:tr>
            </a:tbl>
          </a:graphicData>
        </a:graphic>
      </p:graphicFrame>
      <p:sp>
        <p:nvSpPr>
          <p:cNvPr id="35" name="TekstSylinder 34">
            <a:extLst>
              <a:ext uri="{FF2B5EF4-FFF2-40B4-BE49-F238E27FC236}">
                <a16:creationId xmlns:a16="http://schemas.microsoft.com/office/drawing/2014/main" id="{CA3A205B-135B-4CAB-B838-1C1F313AC1F9}"/>
              </a:ext>
            </a:extLst>
          </p:cNvPr>
          <p:cNvSpPr txBox="1"/>
          <p:nvPr/>
        </p:nvSpPr>
        <p:spPr>
          <a:xfrm>
            <a:off x="3117677" y="549725"/>
            <a:ext cx="182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BUDSJETT 2019</a:t>
            </a:r>
          </a:p>
        </p:txBody>
      </p:sp>
    </p:spTree>
    <p:extLst>
      <p:ext uri="{BB962C8B-B14F-4D97-AF65-F5344CB8AC3E}">
        <p14:creationId xmlns:p14="http://schemas.microsoft.com/office/powerpoint/2010/main" val="385175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5E688800-9DBA-4CD1-AA4E-FE2CC2C0D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11217"/>
              </p:ext>
            </p:extLst>
          </p:nvPr>
        </p:nvGraphicFramePr>
        <p:xfrm>
          <a:off x="2820097" y="1297393"/>
          <a:ext cx="8296032" cy="5020481"/>
        </p:xfrm>
        <a:graphic>
          <a:graphicData uri="http://schemas.openxmlformats.org/drawingml/2006/table">
            <a:tbl>
              <a:tblPr/>
              <a:tblGrid>
                <a:gridCol w="2759623">
                  <a:extLst>
                    <a:ext uri="{9D8B030D-6E8A-4147-A177-3AD203B41FA5}">
                      <a16:colId xmlns:a16="http://schemas.microsoft.com/office/drawing/2014/main" val="2049602315"/>
                    </a:ext>
                  </a:extLst>
                </a:gridCol>
                <a:gridCol w="1551430">
                  <a:extLst>
                    <a:ext uri="{9D8B030D-6E8A-4147-A177-3AD203B41FA5}">
                      <a16:colId xmlns:a16="http://schemas.microsoft.com/office/drawing/2014/main" val="2444915811"/>
                    </a:ext>
                  </a:extLst>
                </a:gridCol>
                <a:gridCol w="1565160">
                  <a:extLst>
                    <a:ext uri="{9D8B030D-6E8A-4147-A177-3AD203B41FA5}">
                      <a16:colId xmlns:a16="http://schemas.microsoft.com/office/drawing/2014/main" val="641055804"/>
                    </a:ext>
                  </a:extLst>
                </a:gridCol>
                <a:gridCol w="1359218">
                  <a:extLst>
                    <a:ext uri="{9D8B030D-6E8A-4147-A177-3AD203B41FA5}">
                      <a16:colId xmlns:a16="http://schemas.microsoft.com/office/drawing/2014/main" val="308273171"/>
                    </a:ext>
                  </a:extLst>
                </a:gridCol>
                <a:gridCol w="1060601">
                  <a:extLst>
                    <a:ext uri="{9D8B030D-6E8A-4147-A177-3AD203B41FA5}">
                      <a16:colId xmlns:a16="http://schemas.microsoft.com/office/drawing/2014/main" val="3350502164"/>
                    </a:ext>
                  </a:extLst>
                </a:gridCol>
              </a:tblGrid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Leie lokaler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286937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Lagerleie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26292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Inventar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668926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Driftsmaterialer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69192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Nettside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34 000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34 000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84773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Edb utgifter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985315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Konsulenthonorar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005340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Kontorrekvisita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10085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Edb programmer, lisenser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200919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Reklamekostnader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04704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Bespisning styremøter/årsmøter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185371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Gave fradragsberettiget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66337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Bank- og kortgebyrer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1 500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1 500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028883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Andre kostnader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627798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Tap på fordringer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10 000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10 000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345343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420710"/>
                  </a:ext>
                </a:extLst>
              </a:tr>
              <a:tr h="20827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Sum Andre Driftskostnader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149 500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149 500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401523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749196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Andre renteinntekter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890048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359965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Andre rentekostnader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2 500</a:t>
                      </a:r>
                    </a:p>
                  </a:txBody>
                  <a:tcPr marL="9501" marR="9501" marT="95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2 500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350845"/>
                  </a:ext>
                </a:extLst>
              </a:tr>
              <a:tr h="21923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0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816933"/>
                  </a:ext>
                </a:extLst>
              </a:tr>
              <a:tr h="20827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Resultat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100" b="1" i="0" u="none" strike="noStrike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-184 770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 dirty="0"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-184 770</a:t>
                      </a:r>
                    </a:p>
                  </a:txBody>
                  <a:tcPr marL="9501" marR="9501" marT="9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590966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967BD3BF-A706-445E-9089-85BFD39DC076}"/>
              </a:ext>
            </a:extLst>
          </p:cNvPr>
          <p:cNvSpPr txBox="1"/>
          <p:nvPr/>
        </p:nvSpPr>
        <p:spPr>
          <a:xfrm>
            <a:off x="5281645" y="774173"/>
            <a:ext cx="593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nb-NO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Markedsavd</a:t>
            </a:r>
            <a:r>
              <a:rPr lang="nb-NO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Bygnes        </a:t>
            </a:r>
            <a:r>
              <a:rPr lang="nb-NO" sz="1400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Markedsavd</a:t>
            </a:r>
            <a:r>
              <a:rPr lang="nb-NO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Sentrum                             BVK </a:t>
            </a:r>
            <a:r>
              <a:rPr lang="nb-NO" sz="1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         </a:t>
            </a:r>
            <a:r>
              <a:rPr lang="nb-NO" sz="14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Totalt</a:t>
            </a:r>
            <a:endParaRPr lang="nb-NO" sz="14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endParaRPr lang="nb-NO" sz="14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A8800F6-27C9-450B-AFED-C6529E3FEBD3}"/>
              </a:ext>
            </a:extLst>
          </p:cNvPr>
          <p:cNvSpPr txBox="1"/>
          <p:nvPr/>
        </p:nvSpPr>
        <p:spPr>
          <a:xfrm>
            <a:off x="3288738" y="235842"/>
            <a:ext cx="182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BUDSJETT 2019</a:t>
            </a:r>
          </a:p>
        </p:txBody>
      </p:sp>
    </p:spTree>
    <p:extLst>
      <p:ext uri="{BB962C8B-B14F-4D97-AF65-F5344CB8AC3E}">
        <p14:creationId xmlns:p14="http://schemas.microsoft.com/office/powerpoint/2010/main" val="149748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CEF3D2D-683A-4ED9-976A-8843832DC788}"/>
              </a:ext>
            </a:extLst>
          </p:cNvPr>
          <p:cNvSpPr txBox="1"/>
          <p:nvPr/>
        </p:nvSpPr>
        <p:spPr>
          <a:xfrm>
            <a:off x="2306108" y="2395776"/>
            <a:ext cx="90233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§3 Andelene: </a:t>
            </a:r>
            <a:r>
              <a:rPr lang="nb-NO" dirty="0"/>
              <a:t>Andeler i form av kontantinnskudd kan tegnes av handels- og næringsdrivende, gårdeiere i Kopervik sentrum, organisasjoner og lag samt husstandene i Kopervik. Andelseierne har intet ansvar for lagets forpliktelser utover den tegnede andelskapitalen. Hver andels pålydende er kr. 1000,- og det føres særskilt protokoll over andelseiernes og andelenes fordeling.</a:t>
            </a:r>
          </a:p>
          <a:p>
            <a:endParaRPr lang="nb-NO" b="1" dirty="0"/>
          </a:p>
          <a:p>
            <a:r>
              <a:rPr lang="nb-NO" b="1" dirty="0"/>
              <a:t>§4 Overdragelse av andeler: </a:t>
            </a:r>
            <a:r>
              <a:rPr lang="nb-NO" dirty="0"/>
              <a:t>Overdragelse av andeler kan ikke skje uten Representantskapets samtykke. Ingen andelseier kan eie mer enn 40% av andelene.</a:t>
            </a:r>
          </a:p>
          <a:p>
            <a:endParaRPr lang="nb-NO" dirty="0"/>
          </a:p>
          <a:p>
            <a:r>
              <a:rPr lang="nb-NO" b="1" dirty="0"/>
              <a:t>§6 </a:t>
            </a:r>
            <a:r>
              <a:rPr lang="nb-NO" dirty="0"/>
              <a:t>Representantskapet er beslutningsdyktig når andelseiere som representerer minst 2/3 av andelskapitalen er tilstede, og kan ikke treffe beslutninger i andre saker enn de som er oppført på dagsordren. </a:t>
            </a:r>
          </a:p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FEAE3B4-CEB8-4818-917D-F9008A0F6B60}"/>
              </a:ext>
            </a:extLst>
          </p:cNvPr>
          <p:cNvSpPr txBox="1"/>
          <p:nvPr/>
        </p:nvSpPr>
        <p:spPr>
          <a:xfrm>
            <a:off x="2306108" y="1628490"/>
            <a:ext cx="416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accent6">
                    <a:lumMod val="75000"/>
                  </a:schemeClr>
                </a:solidFill>
              </a:rPr>
              <a:t>Endring av vedtekter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5E6DA4C-6D06-4F5C-A109-A0DB8E1C5388}"/>
              </a:ext>
            </a:extLst>
          </p:cNvPr>
          <p:cNvSpPr txBox="1"/>
          <p:nvPr/>
        </p:nvSpPr>
        <p:spPr>
          <a:xfrm>
            <a:off x="1316759" y="5006715"/>
            <a:ext cx="86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Fjernet </a:t>
            </a:r>
            <a:br>
              <a:rPr lang="nb-NO" sz="1400" dirty="0"/>
            </a:br>
            <a:r>
              <a:rPr lang="nb-NO" sz="1400" dirty="0"/>
              <a:t>avsnitt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1E37B8E-2F32-498A-A5D7-F1A6F302D6ED}"/>
              </a:ext>
            </a:extLst>
          </p:cNvPr>
          <p:cNvSpPr txBox="1"/>
          <p:nvPr/>
        </p:nvSpPr>
        <p:spPr>
          <a:xfrm>
            <a:off x="1286779" y="4118473"/>
            <a:ext cx="86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Fjernet </a:t>
            </a:r>
            <a:br>
              <a:rPr lang="nb-NO" sz="1400" dirty="0"/>
            </a:br>
            <a:r>
              <a:rPr lang="nb-NO" sz="1400" dirty="0"/>
              <a:t>paragraf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269FB01-65E9-4826-B80B-ABCEB0D55BF1}"/>
              </a:ext>
            </a:extLst>
          </p:cNvPr>
          <p:cNvSpPr txBox="1"/>
          <p:nvPr/>
        </p:nvSpPr>
        <p:spPr>
          <a:xfrm>
            <a:off x="1286779" y="2614525"/>
            <a:ext cx="86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Fjernet </a:t>
            </a:r>
            <a:br>
              <a:rPr lang="nb-NO" sz="1400" dirty="0"/>
            </a:br>
            <a:r>
              <a:rPr lang="nb-NO" sz="1400" dirty="0"/>
              <a:t>paragraf</a:t>
            </a:r>
          </a:p>
        </p:txBody>
      </p:sp>
    </p:spTree>
    <p:extLst>
      <p:ext uri="{BB962C8B-B14F-4D97-AF65-F5344CB8AC3E}">
        <p14:creationId xmlns:p14="http://schemas.microsoft.com/office/powerpoint/2010/main" val="422045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CEF3D2D-683A-4ED9-976A-8843832DC788}"/>
              </a:ext>
            </a:extLst>
          </p:cNvPr>
          <p:cNvSpPr txBox="1"/>
          <p:nvPr/>
        </p:nvSpPr>
        <p:spPr>
          <a:xfrm>
            <a:off x="2111237" y="1549916"/>
            <a:ext cx="44244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§7 Representantskapets årsmøte:</a:t>
            </a:r>
            <a:r>
              <a:rPr lang="nb-NO" dirty="0"/>
              <a:t> Representantskapet er selskapets høyeste myndighet, og avholder årsmøte innen utgangen av februar. Følgende dagsordren behandles ordinært: </a:t>
            </a:r>
          </a:p>
          <a:p>
            <a:endParaRPr lang="nb-NO" dirty="0"/>
          </a:p>
          <a:p>
            <a:r>
              <a:rPr lang="nb-NO" dirty="0"/>
              <a:t>1 Styrets beretning og regnskap 2 Valg av styremedlemmer, varamedlemmer, valgnemnd og revisor. </a:t>
            </a:r>
            <a:r>
              <a:rPr lang="nb-NO" i="1" dirty="0"/>
              <a:t>Valgnemnda skal ha samme sammensetning som byrådsmedlemmer som står på valg</a:t>
            </a:r>
            <a:r>
              <a:rPr lang="nb-NO" dirty="0"/>
              <a:t>. 3 Aktuelle saker som vedrører selskapets formål og som ønskes presentert for styret. – Styret kan innkalle til ekstraordinært årsmøte når eiere som representerer minst 2/3 av andelskapitalen krever det.</a:t>
            </a:r>
          </a:p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3F67B9F-81C4-476E-BC14-E7C74DC7DB8C}"/>
              </a:ext>
            </a:extLst>
          </p:cNvPr>
          <p:cNvSpPr txBox="1"/>
          <p:nvPr/>
        </p:nvSpPr>
        <p:spPr>
          <a:xfrm>
            <a:off x="6973350" y="1549916"/>
            <a:ext cx="4718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§6 Representantskapets årsmøte: </a:t>
            </a:r>
            <a:r>
              <a:rPr lang="nb-NO" dirty="0"/>
              <a:t>Representantskapet er selskapets høyeste myndighet, og avholder årsmøte innen </a:t>
            </a:r>
            <a:r>
              <a:rPr lang="nb-NO" u="sng" dirty="0"/>
              <a:t>utgangen av mars.</a:t>
            </a:r>
            <a:r>
              <a:rPr lang="nb-NO" dirty="0"/>
              <a:t> Følgende dagsordren behandles </a:t>
            </a:r>
          </a:p>
          <a:p>
            <a:r>
              <a:rPr lang="nb-NO" dirty="0"/>
              <a:t>ordinært: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• Valg av ordstyrer • Godkjenning av innkallingen • Styrets beretning og regnskap • Budsjett og fastsettelse av årlig medlemskontingent • Valg av styremedlemmer, varamedlemmer, valgnemnd og revisor. </a:t>
            </a:r>
            <a:br>
              <a:rPr lang="nb-NO" dirty="0"/>
            </a:br>
            <a:r>
              <a:rPr lang="nb-NO" dirty="0"/>
              <a:t>• Innkommende saker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Styret kan innkalle til ekstraordinært årsmøte når medlemmer som representerer minst 2/3 av andelseierne krever det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87E235B-663E-4E2B-B3EF-1737F91D7948}"/>
              </a:ext>
            </a:extLst>
          </p:cNvPr>
          <p:cNvSpPr txBox="1"/>
          <p:nvPr/>
        </p:nvSpPr>
        <p:spPr>
          <a:xfrm>
            <a:off x="5948720" y="900435"/>
            <a:ext cx="86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Endret </a:t>
            </a:r>
            <a:br>
              <a:rPr lang="nb-NO" sz="1400" dirty="0"/>
            </a:br>
            <a:r>
              <a:rPr lang="nb-NO" sz="1400" dirty="0"/>
              <a:t>paragraf</a:t>
            </a:r>
          </a:p>
        </p:txBody>
      </p:sp>
    </p:spTree>
    <p:extLst>
      <p:ext uri="{BB962C8B-B14F-4D97-AF65-F5344CB8AC3E}">
        <p14:creationId xmlns:p14="http://schemas.microsoft.com/office/powerpoint/2010/main" val="123422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B53C6B1-7BE9-4028-86EF-E7140C4E01E3}"/>
              </a:ext>
            </a:extLst>
          </p:cNvPr>
          <p:cNvSpPr/>
          <p:nvPr/>
        </p:nvSpPr>
        <p:spPr>
          <a:xfrm>
            <a:off x="1681011" y="1943003"/>
            <a:ext cx="6096000" cy="4034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8 Styret: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Andelslagets styre kalles «Byrådet» 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består av 6 medlemmer med personlige vara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-medlemmer og skal ha følgende sammensetning: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Kopervik næringsforening: 2 representanter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 næringsdrivende: 1 representant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Gårdseiere: 1 representant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Foreninger og lag: 1 representant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Husstandene: 1 representant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Byrådsmedlemmene og varamedlemmene velges 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2 år. Av de som velges ved første valg ut-trer 2 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loddtrekning etter ett års forløp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BAE9E34-22E9-43CC-91DF-0CB836A39D46}"/>
              </a:ext>
            </a:extLst>
          </p:cNvPr>
          <p:cNvSpPr txBox="1"/>
          <p:nvPr/>
        </p:nvSpPr>
        <p:spPr>
          <a:xfrm>
            <a:off x="6896672" y="1967265"/>
            <a:ext cx="49055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§ 7 Styret: </a:t>
            </a:r>
            <a:r>
              <a:rPr lang="nb-NO" dirty="0"/>
              <a:t>Andelslagets styre består av fem til syv </a:t>
            </a:r>
            <a:br>
              <a:rPr lang="nb-NO" dirty="0"/>
            </a:br>
            <a:r>
              <a:rPr lang="nb-NO" dirty="0"/>
              <a:t>(5 – 7) medlemmer samt to (2) varamedlemmer og </a:t>
            </a:r>
            <a:br>
              <a:rPr lang="nb-NO" dirty="0"/>
            </a:br>
            <a:r>
              <a:rPr lang="nb-NO" dirty="0"/>
              <a:t>skal etterstrebe å ha følgende sammensetning: </a:t>
            </a:r>
          </a:p>
          <a:p>
            <a:endParaRPr lang="nb-NO" dirty="0"/>
          </a:p>
          <a:p>
            <a:r>
              <a:rPr lang="nb-NO" dirty="0"/>
              <a:t>• Næringsdrivende i Kopervik: 3 representanter </a:t>
            </a:r>
          </a:p>
          <a:p>
            <a:r>
              <a:rPr lang="nb-NO" dirty="0"/>
              <a:t>• Gårdseiere: 1 representant </a:t>
            </a:r>
            <a:br>
              <a:rPr lang="nb-NO" dirty="0"/>
            </a:br>
            <a:r>
              <a:rPr lang="nb-NO" dirty="0"/>
              <a:t>• Foreninger og lag: 1 representant </a:t>
            </a:r>
            <a:br>
              <a:rPr lang="nb-NO" dirty="0"/>
            </a:br>
            <a:r>
              <a:rPr lang="nb-NO" dirty="0"/>
              <a:t>• Husstandene: 1 representant</a:t>
            </a:r>
          </a:p>
          <a:p>
            <a:endParaRPr lang="nb-NO" dirty="0"/>
          </a:p>
          <a:p>
            <a:r>
              <a:rPr lang="nb-NO" dirty="0"/>
              <a:t>Styremedlemmene og varamedlemmene </a:t>
            </a:r>
          </a:p>
          <a:p>
            <a:r>
              <a:rPr lang="nb-NO" dirty="0"/>
              <a:t>velges for 2 år.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E09C934-E4F7-4A89-A8FA-2CAE3EAD7540}"/>
              </a:ext>
            </a:extLst>
          </p:cNvPr>
          <p:cNvSpPr txBox="1"/>
          <p:nvPr/>
        </p:nvSpPr>
        <p:spPr>
          <a:xfrm>
            <a:off x="6027243" y="1170304"/>
            <a:ext cx="86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Endret </a:t>
            </a:r>
            <a:br>
              <a:rPr lang="nb-NO" sz="1400" dirty="0"/>
            </a:br>
            <a:r>
              <a:rPr lang="nb-NO" sz="1400" dirty="0"/>
              <a:t>paragraf</a:t>
            </a:r>
          </a:p>
        </p:txBody>
      </p:sp>
    </p:spTree>
    <p:extLst>
      <p:ext uri="{BB962C8B-B14F-4D97-AF65-F5344CB8AC3E}">
        <p14:creationId xmlns:p14="http://schemas.microsoft.com/office/powerpoint/2010/main" val="134150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AFEF63B-041D-4AE4-A027-CD6737D60779}"/>
              </a:ext>
            </a:extLst>
          </p:cNvPr>
          <p:cNvSpPr txBox="1"/>
          <p:nvPr/>
        </p:nvSpPr>
        <p:spPr>
          <a:xfrm>
            <a:off x="3114259" y="2810160"/>
            <a:ext cx="7948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accent6">
                    <a:lumMod val="75000"/>
                  </a:schemeClr>
                </a:solidFill>
              </a:rPr>
              <a:t>Endring av vedtekter godkjent/ikke godkjent</a:t>
            </a:r>
          </a:p>
          <a:p>
            <a:br>
              <a:rPr lang="nb-NO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b-NO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Med mindre deltagere på årsmøte har innsigelser </a:t>
            </a:r>
          </a:p>
          <a:p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- 12 </a:t>
            </a:r>
            <a:r>
              <a:rPr lang="nb-NO" b="1" dirty="0" err="1">
                <a:solidFill>
                  <a:schemeClr val="accent6">
                    <a:lumMod val="75000"/>
                  </a:schemeClr>
                </a:solidFill>
              </a:rPr>
              <a:t>stk</a:t>
            </a:r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 åpnet dokumentvedlegg fra innkalling</a:t>
            </a:r>
          </a:p>
        </p:txBody>
      </p:sp>
      <p:pic>
        <p:nvPicPr>
          <p:cNvPr id="16386" name="Picture 2" descr="Check, Correct, Mark, Choice, Yes, Ok">
            <a:extLst>
              <a:ext uri="{FF2B5EF4-FFF2-40B4-BE49-F238E27FC236}">
                <a16:creationId xmlns:a16="http://schemas.microsoft.com/office/drawing/2014/main" id="{079573A6-A483-46BA-9321-273F81E2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40" y="1155708"/>
            <a:ext cx="1144561" cy="11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5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F5785F-7436-49F3-9200-EFC15718BD6C}"/>
              </a:ext>
            </a:extLst>
          </p:cNvPr>
          <p:cNvSpPr txBox="1"/>
          <p:nvPr/>
        </p:nvSpPr>
        <p:spPr>
          <a:xfrm>
            <a:off x="1926950" y="1385187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ÅRSRAPPORT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AC97732C-B0ED-4E71-AF10-C9F779038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75610"/>
              </p:ext>
            </p:extLst>
          </p:nvPr>
        </p:nvGraphicFramePr>
        <p:xfrm>
          <a:off x="1926950" y="1811480"/>
          <a:ext cx="9480180" cy="4203610"/>
        </p:xfrm>
        <a:graphic>
          <a:graphicData uri="http://schemas.openxmlformats.org/drawingml/2006/table">
            <a:tbl>
              <a:tblPr firstRow="1" bandRow="1">
                <a:effectLst/>
                <a:tableStyleId>{638B1855-1B75-4FBE-930C-398BA8C253C6}</a:tableStyleId>
              </a:tblPr>
              <a:tblGrid>
                <a:gridCol w="1580030">
                  <a:extLst>
                    <a:ext uri="{9D8B030D-6E8A-4147-A177-3AD203B41FA5}">
                      <a16:colId xmlns:a16="http://schemas.microsoft.com/office/drawing/2014/main" val="3370109127"/>
                    </a:ext>
                  </a:extLst>
                </a:gridCol>
                <a:gridCol w="1580030">
                  <a:extLst>
                    <a:ext uri="{9D8B030D-6E8A-4147-A177-3AD203B41FA5}">
                      <a16:colId xmlns:a16="http://schemas.microsoft.com/office/drawing/2014/main" val="3960709798"/>
                    </a:ext>
                  </a:extLst>
                </a:gridCol>
                <a:gridCol w="1580030">
                  <a:extLst>
                    <a:ext uri="{9D8B030D-6E8A-4147-A177-3AD203B41FA5}">
                      <a16:colId xmlns:a16="http://schemas.microsoft.com/office/drawing/2014/main" val="1899884667"/>
                    </a:ext>
                  </a:extLst>
                </a:gridCol>
                <a:gridCol w="1580030">
                  <a:extLst>
                    <a:ext uri="{9D8B030D-6E8A-4147-A177-3AD203B41FA5}">
                      <a16:colId xmlns:a16="http://schemas.microsoft.com/office/drawing/2014/main" val="1084302361"/>
                    </a:ext>
                  </a:extLst>
                </a:gridCol>
                <a:gridCol w="1580030">
                  <a:extLst>
                    <a:ext uri="{9D8B030D-6E8A-4147-A177-3AD203B41FA5}">
                      <a16:colId xmlns:a16="http://schemas.microsoft.com/office/drawing/2014/main" val="3135121782"/>
                    </a:ext>
                  </a:extLst>
                </a:gridCol>
                <a:gridCol w="1580030">
                  <a:extLst>
                    <a:ext uri="{9D8B030D-6E8A-4147-A177-3AD203B41FA5}">
                      <a16:colId xmlns:a16="http://schemas.microsoft.com/office/drawing/2014/main" val="1305485289"/>
                    </a:ext>
                  </a:extLst>
                </a:gridCol>
              </a:tblGrid>
              <a:tr h="458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MARS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APRIL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MAI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JUNI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37641"/>
                  </a:ext>
                </a:extLst>
              </a:tr>
              <a:tr h="19031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nb-NO" sz="1800" b="1">
                        <a:solidFill>
                          <a:schemeClr val="bg1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nb-NO" sz="1800" b="1">
                          <a:solidFill>
                            <a:schemeClr val="bg1"/>
                          </a:solidFill>
                        </a:rPr>
                        <a:t>Siden </a:t>
                      </a:r>
                      <a:r>
                        <a:rPr lang="nb-NO" sz="1800" b="1" dirty="0">
                          <a:solidFill>
                            <a:schemeClr val="bg1"/>
                          </a:solidFill>
                        </a:rPr>
                        <a:t>forrige årsmøte: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Kveldsåpent på Kvinnedagen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br>
                        <a:rPr lang="nb-NO" sz="14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Kopervik i 100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Barnas Sikkerhetsdag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Dugnad Koperviksentrum</a:t>
                      </a:r>
                      <a:br>
                        <a:rPr lang="nb-NO" sz="14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- 17. 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nb-NO" sz="1400" b="0" dirty="0" err="1">
                          <a:solidFill>
                            <a:schemeClr val="bg1"/>
                          </a:solidFill>
                        </a:rPr>
                        <a:t>Talentiaden</a:t>
                      </a:r>
                      <a:br>
                        <a:rPr lang="nb-NO" sz="14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Matfestival</a:t>
                      </a:r>
                      <a:br>
                        <a:rPr lang="nb-NO" sz="14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Vrimledagen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69652"/>
                  </a:ext>
                </a:extLst>
              </a:tr>
              <a:tr h="4473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JULI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AUGUST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SEPTEMBER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OKTOBER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NOVEMBER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DESEMBER</a:t>
                      </a:r>
                      <a:endParaRPr lang="nb-NO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11169"/>
                  </a:ext>
                </a:extLst>
              </a:tr>
              <a:tr h="1394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Parkens 100års jubileum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Kopervik i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Høstmarked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Kopervik </a:t>
                      </a:r>
                      <a:r>
                        <a:rPr lang="nb-NO" sz="1400" b="0" dirty="0" err="1">
                          <a:solidFill>
                            <a:schemeClr val="bg1"/>
                          </a:solidFill>
                        </a:rPr>
                        <a:t>FashionNight</a:t>
                      </a:r>
                      <a:br>
                        <a:rPr lang="nb-NO" sz="14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Idémyldring</a:t>
                      </a:r>
                      <a:br>
                        <a:rPr lang="nb-NO" sz="14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nb-NO" sz="1400" b="0" dirty="0" err="1">
                          <a:solidFill>
                            <a:schemeClr val="bg1"/>
                          </a:solidFill>
                        </a:rPr>
                        <a:t>Halloweenrebus</a:t>
                      </a: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br>
                        <a:rPr lang="nb-NO" sz="14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Julegateåpning</a:t>
                      </a:r>
                      <a:br>
                        <a:rPr lang="nb-NO" sz="14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Julemarked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nb-NO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b-NO" sz="1400" b="0" dirty="0">
                          <a:solidFill>
                            <a:schemeClr val="bg1"/>
                          </a:solidFill>
                        </a:rPr>
                        <a:t>- Søndagsåpent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1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78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6998AE6-4391-4A97-8C03-6916CF57C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27769"/>
              </p:ext>
            </p:extLst>
          </p:nvPr>
        </p:nvGraphicFramePr>
        <p:xfrm>
          <a:off x="2186591" y="2024773"/>
          <a:ext cx="8508365" cy="335343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10335">
                  <a:extLst>
                    <a:ext uri="{9D8B030D-6E8A-4147-A177-3AD203B41FA5}">
                      <a16:colId xmlns:a16="http://schemas.microsoft.com/office/drawing/2014/main" val="2588200972"/>
                    </a:ext>
                  </a:extLst>
                </a:gridCol>
                <a:gridCol w="2066290">
                  <a:extLst>
                    <a:ext uri="{9D8B030D-6E8A-4147-A177-3AD203B41FA5}">
                      <a16:colId xmlns:a16="http://schemas.microsoft.com/office/drawing/2014/main" val="1147246907"/>
                    </a:ext>
                  </a:extLst>
                </a:gridCol>
                <a:gridCol w="1737995">
                  <a:extLst>
                    <a:ext uri="{9D8B030D-6E8A-4147-A177-3AD203B41FA5}">
                      <a16:colId xmlns:a16="http://schemas.microsoft.com/office/drawing/2014/main" val="3411036685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1011160808"/>
                    </a:ext>
                  </a:extLst>
                </a:gridCol>
                <a:gridCol w="1687195">
                  <a:extLst>
                    <a:ext uri="{9D8B030D-6E8A-4147-A177-3AD203B41FA5}">
                      <a16:colId xmlns:a16="http://schemas.microsoft.com/office/drawing/2014/main" val="5307939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Status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Navn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Erstatter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Firma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Kategori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90142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Trukket seg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Hanne Line Damm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Geir Høines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Karmøy brannvesen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Gårdseier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616094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Valg, trukket seg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Gunvald Ådland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Eirik Simonsen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Bygnes Bygg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Næringsdrivende Bygnes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016172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Valg, trukket seg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Alf Ove Skår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Einar Tollaksvik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Saga Subsea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Næringsdrivende Sentrum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55409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Valg, trukket seg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Ida Marie Skeie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Terje Olav Hagen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Karmøy Innebandy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Foreninger og lag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536314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Valg, trukket seg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Moren Engevik Vorre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Thomas Jansen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PYX Haugesund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Næringsdrivende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13963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Fortsetter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Marita Laastad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Ingen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Laastad Pluss &amp; M.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Næringsdrivende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68454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Fortsetter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Vigdis Thorsen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Ingen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Någe Nytt på Håret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Husstand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39271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C782E5C-A13B-4F72-8B25-1F26F1CBB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163" y="1497602"/>
            <a:ext cx="69301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Valgkomité: </a:t>
            </a:r>
            <a:r>
              <a:rPr kumimoji="0" lang="nb-NO" altLang="nb-N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Gunvald Ådland, Alf Ove Skår, Ida Marie Skeie, Morten Engevik </a:t>
            </a:r>
            <a:r>
              <a:rPr kumimoji="0" lang="nb-NO" altLang="nb-NO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Vorre</a:t>
            </a:r>
            <a:br>
              <a:rPr kumimoji="0" lang="nb-NO" altLang="nb-N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b-NO" altLang="nb-NO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696818B-2858-4A63-BBF7-1B233B700896}"/>
              </a:ext>
            </a:extLst>
          </p:cNvPr>
          <p:cNvSpPr txBox="1"/>
          <p:nvPr/>
        </p:nvSpPr>
        <p:spPr>
          <a:xfrm>
            <a:off x="2137163" y="5474043"/>
            <a:ext cx="911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accent6">
                    <a:lumMod val="75000"/>
                  </a:schemeClr>
                </a:solidFill>
              </a:rPr>
              <a:t>Varamedlemmer: </a:t>
            </a:r>
            <a:r>
              <a:rPr lang="nb-NO" sz="1400" dirty="0"/>
              <a:t>Tore Meinert v/Madsen &amp; Brekke og Hellen Lund v/Madame Parfymeri</a:t>
            </a:r>
          </a:p>
        </p:txBody>
      </p:sp>
    </p:spTree>
    <p:extLst>
      <p:ext uri="{BB962C8B-B14F-4D97-AF65-F5344CB8AC3E}">
        <p14:creationId xmlns:p14="http://schemas.microsoft.com/office/powerpoint/2010/main" val="36198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AA309C-C19B-4541-B18A-AB6E9675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1100178"/>
            <a:ext cx="4105275" cy="3191851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F09211A9-8E9E-4455-91B1-B4A517C07CB4}"/>
              </a:ext>
            </a:extLst>
          </p:cNvPr>
          <p:cNvSpPr txBox="1">
            <a:spLocks/>
          </p:cNvSpPr>
          <p:nvPr/>
        </p:nvSpPr>
        <p:spPr>
          <a:xfrm>
            <a:off x="8243060" y="3429000"/>
            <a:ext cx="3343016" cy="1112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 err="1">
                <a:latin typeface="Black Pen" pitchFamily="2" charset="0"/>
              </a:rPr>
              <a:t>Tusen</a:t>
            </a:r>
            <a:r>
              <a:rPr lang="en-US" sz="7200" b="1" dirty="0">
                <a:latin typeface="Black Pen" pitchFamily="2" charset="0"/>
              </a:rPr>
              <a:t> </a:t>
            </a:r>
            <a:r>
              <a:rPr lang="en-US" sz="7200" b="1" dirty="0" err="1">
                <a:latin typeface="Black Pen" pitchFamily="2" charset="0"/>
              </a:rPr>
              <a:t>takk</a:t>
            </a:r>
            <a:r>
              <a:rPr lang="en-US" sz="7200" b="1" dirty="0">
                <a:latin typeface="Black Pen" pitchFamily="2" charset="0"/>
              </a:rPr>
              <a:t>!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6EFCDD5-5D01-469F-9541-E0D6FC0738C1}"/>
              </a:ext>
            </a:extLst>
          </p:cNvPr>
          <p:cNvSpPr txBox="1"/>
          <p:nvPr/>
        </p:nvSpPr>
        <p:spPr>
          <a:xfrm>
            <a:off x="6167848" y="4533893"/>
            <a:ext cx="5006336" cy="1343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Til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vår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hovedsponsor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b="1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Sparebank</a:t>
            </a:r>
            <a:r>
              <a:rPr lang="en-US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1 SR-bank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Og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alle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våre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medlemmer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Byen </a:t>
            </a:r>
            <a:r>
              <a:rPr lang="en-US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vår</a:t>
            </a:r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Kopervik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0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F5785F-7436-49F3-9200-EFC15718BD6C}"/>
              </a:ext>
            </a:extLst>
          </p:cNvPr>
          <p:cNvSpPr txBox="1"/>
          <p:nvPr/>
        </p:nvSpPr>
        <p:spPr>
          <a:xfrm>
            <a:off x="2048808" y="1033838"/>
            <a:ext cx="4256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EN UTFORDRENDE TID FOR MANGE</a:t>
            </a:r>
          </a:p>
        </p:txBody>
      </p:sp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02B76F46-9EE7-4474-B65A-9817850626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1"/>
          <a:stretch/>
        </p:blipFill>
        <p:spPr>
          <a:xfrm>
            <a:off x="2163108" y="1477616"/>
            <a:ext cx="5314286" cy="5012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18" name="Picture 2" descr="https://hnytt.no/wp-content/uploads/2019/02/IMG_1817-980x653.jpg">
            <a:extLst>
              <a:ext uri="{FF2B5EF4-FFF2-40B4-BE49-F238E27FC236}">
                <a16:creationId xmlns:a16="http://schemas.microsoft.com/office/drawing/2014/main" id="{8C3920C8-2BB5-4CA1-89D2-353106E44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5" b="16855"/>
          <a:stretch/>
        </p:blipFill>
        <p:spPr bwMode="auto">
          <a:xfrm>
            <a:off x="7639346" y="1477616"/>
            <a:ext cx="3944617" cy="4123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7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F5785F-7436-49F3-9200-EFC15718BD6C}"/>
              </a:ext>
            </a:extLst>
          </p:cNvPr>
          <p:cNvSpPr txBox="1"/>
          <p:nvPr/>
        </p:nvSpPr>
        <p:spPr>
          <a:xfrm>
            <a:off x="1616107" y="166506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SOSIALE MEDIER</a:t>
            </a:r>
          </a:p>
        </p:txBody>
      </p:sp>
      <p:pic>
        <p:nvPicPr>
          <p:cNvPr id="8194" name="Picture 2" descr="https://scontent.fsvg2-1.fna.fbcdn.net/v/t1.15752-9/57852707_405785820244692_984117951160385536_n.jpg?_nc_cat=100&amp;_nc_ht=scontent.fsvg2-1.fna&amp;oh=8ae14aa28a8cc6beee4b65a845942754&amp;oe=5D2A9644">
            <a:extLst>
              <a:ext uri="{FF2B5EF4-FFF2-40B4-BE49-F238E27FC236}">
                <a16:creationId xmlns:a16="http://schemas.microsoft.com/office/drawing/2014/main" id="{33E39E84-AB99-41AA-8E66-5703D9663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" b="29099"/>
          <a:stretch/>
        </p:blipFill>
        <p:spPr bwMode="auto">
          <a:xfrm>
            <a:off x="1390126" y="2078440"/>
            <a:ext cx="2512549" cy="37672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fsvg2-1.fna.fbcdn.net/v/t1.15752-9/58724793_597385994094091_7421050248732082176_n.jpg?_nc_cat=108&amp;_nc_ht=scontent.fsvg2-1.fna&amp;oh=d0d0afadcb7568fe7ce4ff2f3bd89ba9&amp;oe=5D4000E3">
            <a:extLst>
              <a:ext uri="{FF2B5EF4-FFF2-40B4-BE49-F238E27FC236}">
                <a16:creationId xmlns:a16="http://schemas.microsoft.com/office/drawing/2014/main" id="{F7BC998E-8047-4252-A09B-F697CE1EB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b="56908"/>
          <a:stretch/>
        </p:blipFill>
        <p:spPr bwMode="auto">
          <a:xfrm>
            <a:off x="4004154" y="2078440"/>
            <a:ext cx="2512549" cy="20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content.fsvg2-1.fna.fbcdn.net/v/t1.15752-9/58382030_2684245311647614_1858102401001586688_n.jpg?_nc_cat=103&amp;_nc_ht=scontent.fsvg2-1.fna&amp;oh=3dc85b0aa05a30981b61e892bc3f0d1d&amp;oe=5D376A7F">
            <a:extLst>
              <a:ext uri="{FF2B5EF4-FFF2-40B4-BE49-F238E27FC236}">
                <a16:creationId xmlns:a16="http://schemas.microsoft.com/office/drawing/2014/main" id="{D48DF66F-D1CA-49E5-946D-63C73B30E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4" b="52222"/>
          <a:stretch/>
        </p:blipFill>
        <p:spPr bwMode="auto">
          <a:xfrm>
            <a:off x="6618182" y="2078440"/>
            <a:ext cx="2512549" cy="16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scontent.fsvg2-1.fna.fbcdn.net/v/t1.15752-9/58442611_297773314443207_5427168181858861056_n.jpg?_nc_cat=109&amp;_nc_ht=scontent.fsvg2-1.fna&amp;oh=ab54795173f0d707b0159c0f522212e9&amp;oe=5D383893">
            <a:extLst>
              <a:ext uri="{FF2B5EF4-FFF2-40B4-BE49-F238E27FC236}">
                <a16:creationId xmlns:a16="http://schemas.microsoft.com/office/drawing/2014/main" id="{B2138C8C-A621-410B-A57B-5542D3F4F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4"/>
          <a:stretch/>
        </p:blipFill>
        <p:spPr bwMode="auto">
          <a:xfrm>
            <a:off x="9232210" y="2078441"/>
            <a:ext cx="2512549" cy="37290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content.fsvg2-1.fna.fbcdn.net/v/t1.15752-9/57703216_1049091971941471_6303409774453063680_n.jpg?_nc_cat=103&amp;_nc_ht=scontent.fsvg2-1.fna&amp;oh=5edb9b807a8e1500f2fbe9c7f69457f0&amp;oe=5D74E06D">
            <a:extLst>
              <a:ext uri="{FF2B5EF4-FFF2-40B4-BE49-F238E27FC236}">
                <a16:creationId xmlns:a16="http://schemas.microsoft.com/office/drawing/2014/main" id="{3FFCD160-A5E9-487B-B4AA-787981532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" b="52097"/>
          <a:stretch/>
        </p:blipFill>
        <p:spPr bwMode="auto">
          <a:xfrm>
            <a:off x="6618182" y="3520441"/>
            <a:ext cx="2512549" cy="22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.fsvg2-1.fna.fbcdn.net/v/t1.15752-9/57504655_486864682135777_1949268038251446272_n.jpg?_nc_cat=104&amp;_nc_ht=scontent.fsvg2-1.fna&amp;oh=2695bc510e04981f8d61db74897162f8&amp;oe=5D6DD7DE">
            <a:extLst>
              <a:ext uri="{FF2B5EF4-FFF2-40B4-BE49-F238E27FC236}">
                <a16:creationId xmlns:a16="http://schemas.microsoft.com/office/drawing/2014/main" id="{E37612D1-941B-4EB0-B467-0A09CF9DF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7" b="44348"/>
          <a:stretch/>
        </p:blipFill>
        <p:spPr bwMode="auto">
          <a:xfrm>
            <a:off x="4004154" y="4166594"/>
            <a:ext cx="2512548" cy="164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8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F5785F-7436-49F3-9200-EFC15718BD6C}"/>
              </a:ext>
            </a:extLst>
          </p:cNvPr>
          <p:cNvSpPr txBox="1"/>
          <p:nvPr/>
        </p:nvSpPr>
        <p:spPr>
          <a:xfrm>
            <a:off x="2083791" y="172620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KONTAKT OSS!</a:t>
            </a:r>
          </a:p>
        </p:txBody>
      </p:sp>
      <p:pic>
        <p:nvPicPr>
          <p:cNvPr id="7170" name="Picture 2" descr="https://scontent.fsvg2-1.fna.fbcdn.net/v/t1.15752-9/58419502_561248884282975_554514646241902592_n.jpg?_nc_cat=101&amp;_nc_ht=scontent.fsvg2-1.fna&amp;oh=542cc3ccb2343807d9c3b3e2c9b536df&amp;oe=5D2A964B">
            <a:extLst>
              <a:ext uri="{FF2B5EF4-FFF2-40B4-BE49-F238E27FC236}">
                <a16:creationId xmlns:a16="http://schemas.microsoft.com/office/drawing/2014/main" id="{92744BA8-ECEB-4AA1-B864-791058B4C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b="22965"/>
          <a:stretch/>
        </p:blipFill>
        <p:spPr bwMode="auto">
          <a:xfrm>
            <a:off x="1238264" y="2188834"/>
            <a:ext cx="2530594" cy="3995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svg2-1.fna.fbcdn.net/v/t1.15752-9/58676721_698354253917513_5758855007046729728_n.jpg?_nc_cat=104&amp;_nc_ht=scontent.fsvg2-1.fna&amp;oh=8312a3906eb24443d39ee113f2a7841d&amp;oe=5D3AA46B">
            <a:extLst>
              <a:ext uri="{FF2B5EF4-FFF2-40B4-BE49-F238E27FC236}">
                <a16:creationId xmlns:a16="http://schemas.microsoft.com/office/drawing/2014/main" id="{9B671B97-C972-4998-9661-2E0FB30A7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t="11939" r="329" b="15861"/>
          <a:stretch/>
        </p:blipFill>
        <p:spPr bwMode="auto">
          <a:xfrm>
            <a:off x="3911126" y="2196611"/>
            <a:ext cx="2554160" cy="3995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content.fsvg2-1.fna.fbcdn.net/v/t1.15752-9/57556913_318554585497387_8388047347854082048_n.jpg?_nc_cat=106&amp;_nc_ht=scontent.fsvg2-1.fna&amp;oh=0fce8f8434961366a14d9c3799b936e2&amp;oe=5D430188">
            <a:extLst>
              <a:ext uri="{FF2B5EF4-FFF2-40B4-BE49-F238E27FC236}">
                <a16:creationId xmlns:a16="http://schemas.microsoft.com/office/drawing/2014/main" id="{3A0FEB7D-BDAB-42AD-8C40-053E3A7D7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 b="14862"/>
          <a:stretch/>
        </p:blipFill>
        <p:spPr bwMode="auto">
          <a:xfrm>
            <a:off x="6593486" y="2188834"/>
            <a:ext cx="2558486" cy="3995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content.fsvg2-1.fna.fbcdn.net/v/t1.15752-9/57614919_488999551640971_6591300921202835456_n.jpg?_nc_cat=106&amp;_nc_ht=scontent.fsvg2-1.fna&amp;oh=5a8f6b167cf778f31885d1d9e94805d6&amp;oe=5D3FA9C6">
            <a:extLst>
              <a:ext uri="{FF2B5EF4-FFF2-40B4-BE49-F238E27FC236}">
                <a16:creationId xmlns:a16="http://schemas.microsoft.com/office/drawing/2014/main" id="{107D646F-FE73-4894-A279-BEBC6B761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" b="23215"/>
          <a:stretch/>
        </p:blipFill>
        <p:spPr bwMode="auto">
          <a:xfrm>
            <a:off x="9289914" y="2188833"/>
            <a:ext cx="2545366" cy="3995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0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F5785F-7436-49F3-9200-EFC15718BD6C}"/>
              </a:ext>
            </a:extLst>
          </p:cNvPr>
          <p:cNvSpPr txBox="1"/>
          <p:nvPr/>
        </p:nvSpPr>
        <p:spPr>
          <a:xfrm>
            <a:off x="2711442" y="107680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NYE ARRANGEMENTER</a:t>
            </a:r>
          </a:p>
        </p:txBody>
      </p:sp>
      <p:pic>
        <p:nvPicPr>
          <p:cNvPr id="7" name="Bilde 6" descr="Et bilde som inneholder bygning, utendørs, person, himmel&#10;&#10;Automatisk generert beskrivelse">
            <a:extLst>
              <a:ext uri="{FF2B5EF4-FFF2-40B4-BE49-F238E27FC236}">
                <a16:creationId xmlns:a16="http://schemas.microsoft.com/office/drawing/2014/main" id="{CD5A2ADF-B4F3-4CDE-9919-72A57F065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8" y="1483682"/>
            <a:ext cx="3056415" cy="2292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8" name="Picture 4" descr="Bildet kan inneholde: 4 personer, personer smiler, mat">
            <a:extLst>
              <a:ext uri="{FF2B5EF4-FFF2-40B4-BE49-F238E27FC236}">
                <a16:creationId xmlns:a16="http://schemas.microsoft.com/office/drawing/2014/main" id="{007F4B57-0813-4881-933E-D87C0476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22" y="3927947"/>
            <a:ext cx="2463553" cy="24635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TMARKED: Fra venstre: Handi Hassan Said fra Etiopia med datteren Maria Noor Kalid (5), Tsgeweyini Maile fraEritrea, Roda Addem Mohammad fra Somalia og Fadwa Alrifi fra Syria.">
            <a:extLst>
              <a:ext uri="{FF2B5EF4-FFF2-40B4-BE49-F238E27FC236}">
                <a16:creationId xmlns:a16="http://schemas.microsoft.com/office/drawing/2014/main" id="{89670C77-7202-41B1-9892-759F8B84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88" y="1488256"/>
            <a:ext cx="3438466" cy="2292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.fsvg2-1.fna.fbcdn.net/v/t1.15752-9/58461311_641468896292036_8503232001296302080_n.jpg?_nc_cat=106&amp;_nc_ht=scontent.fsvg2-1.fna&amp;oh=e3db450e968184d3f9f11de826255cf3&amp;oe=5D393577">
            <a:extLst>
              <a:ext uri="{FF2B5EF4-FFF2-40B4-BE49-F238E27FC236}">
                <a16:creationId xmlns:a16="http://schemas.microsoft.com/office/drawing/2014/main" id="{F06DAC7E-98A9-47AB-BCF2-94F14307C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7" b="29900"/>
          <a:stretch/>
        </p:blipFill>
        <p:spPr bwMode="auto">
          <a:xfrm>
            <a:off x="8065217" y="3902767"/>
            <a:ext cx="2665785" cy="2488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ildet kan inneholde: 6 personer, personer smiler">
            <a:extLst>
              <a:ext uri="{FF2B5EF4-FFF2-40B4-BE49-F238E27FC236}">
                <a16:creationId xmlns:a16="http://schemas.microsoft.com/office/drawing/2014/main" id="{72353BAF-DE9E-4C30-BA0F-84D1987C3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47" y="3915356"/>
            <a:ext cx="2496798" cy="2488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4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F5785F-7436-49F3-9200-EFC15718BD6C}"/>
              </a:ext>
            </a:extLst>
          </p:cNvPr>
          <p:cNvSpPr txBox="1"/>
          <p:nvPr/>
        </p:nvSpPr>
        <p:spPr>
          <a:xfrm>
            <a:off x="2925204" y="137726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SENTRUMS-MARKEDSKOMITÉEN</a:t>
            </a:r>
          </a:p>
        </p:txBody>
      </p:sp>
      <p:pic>
        <p:nvPicPr>
          <p:cNvPr id="5122" name="Picture 2" descr="Bildet kan inneholde: 1 person, smiler">
            <a:extLst>
              <a:ext uri="{FF2B5EF4-FFF2-40B4-BE49-F238E27FC236}">
                <a16:creationId xmlns:a16="http://schemas.microsoft.com/office/drawing/2014/main" id="{FF262A06-A02F-445C-A8B8-749D4158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22" y="1857254"/>
            <a:ext cx="1871882" cy="18790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t kan inneholde: 1 person, smiler">
            <a:extLst>
              <a:ext uri="{FF2B5EF4-FFF2-40B4-BE49-F238E27FC236}">
                <a16:creationId xmlns:a16="http://schemas.microsoft.com/office/drawing/2014/main" id="{1AD5DFE5-BE9F-408E-8C66-BF43A068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06" y="1857254"/>
            <a:ext cx="1879027" cy="18790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et kan inneholde: 1 person, smiler, utendÃ¸rs og nÃ¦rbilde">
            <a:extLst>
              <a:ext uri="{FF2B5EF4-FFF2-40B4-BE49-F238E27FC236}">
                <a16:creationId xmlns:a16="http://schemas.microsoft.com/office/drawing/2014/main" id="{2BFDDAEF-48B3-4ACF-9D7C-14A745D8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35" y="1857254"/>
            <a:ext cx="1879027" cy="18768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ildet kan inneholde: 1 person">
            <a:extLst>
              <a:ext uri="{FF2B5EF4-FFF2-40B4-BE49-F238E27FC236}">
                <a16:creationId xmlns:a16="http://schemas.microsoft.com/office/drawing/2014/main" id="{DDBC749D-0F92-4A15-822F-7FABBC413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b="26406"/>
          <a:stretch/>
        </p:blipFill>
        <p:spPr bwMode="auto">
          <a:xfrm>
            <a:off x="2996423" y="3930608"/>
            <a:ext cx="1871882" cy="1957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ildet kan inneholde: May-Brit L. Vaksdal, smiler, nÃ¦rbilde og innendÃ¸rs">
            <a:extLst>
              <a:ext uri="{FF2B5EF4-FFF2-40B4-BE49-F238E27FC236}">
                <a16:creationId xmlns:a16="http://schemas.microsoft.com/office/drawing/2014/main" id="{7DD34EA2-9B23-42DC-A302-033F6D5E4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0765" r="14222"/>
          <a:stretch/>
        </p:blipFill>
        <p:spPr bwMode="auto">
          <a:xfrm>
            <a:off x="5093706" y="3944454"/>
            <a:ext cx="1879027" cy="1957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71A78BC-844E-4E76-A5D3-B89BC1E82B0E}"/>
              </a:ext>
            </a:extLst>
          </p:cNvPr>
          <p:cNvSpPr txBox="1"/>
          <p:nvPr/>
        </p:nvSpPr>
        <p:spPr>
          <a:xfrm>
            <a:off x="7704884" y="4124526"/>
            <a:ext cx="1936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Skjalg </a:t>
            </a:r>
            <a:r>
              <a:rPr lang="nb-NO" sz="1600" dirty="0" err="1"/>
              <a:t>Ottøy</a:t>
            </a:r>
            <a:br>
              <a:rPr lang="nb-NO" sz="1600" dirty="0"/>
            </a:br>
            <a:r>
              <a:rPr lang="nb-NO" sz="1600" dirty="0"/>
              <a:t>Linda Dahle Høines</a:t>
            </a:r>
            <a:br>
              <a:rPr lang="nb-NO" sz="1600" dirty="0"/>
            </a:br>
            <a:r>
              <a:rPr lang="nb-NO" sz="1600" dirty="0"/>
              <a:t>Karin Lovise </a:t>
            </a:r>
            <a:r>
              <a:rPr lang="nb-NO" sz="1600" dirty="0" err="1"/>
              <a:t>Tangjerd</a:t>
            </a:r>
            <a:br>
              <a:rPr lang="nb-NO" sz="1600" dirty="0"/>
            </a:br>
            <a:r>
              <a:rPr lang="nb-NO" sz="1600" dirty="0"/>
              <a:t>Vigdis Thorsen</a:t>
            </a:r>
            <a:br>
              <a:rPr lang="nb-NO" sz="1600" dirty="0"/>
            </a:br>
            <a:r>
              <a:rPr lang="nb-NO" sz="1600" dirty="0"/>
              <a:t>May Brit Vaksdal</a:t>
            </a:r>
          </a:p>
          <a:p>
            <a:r>
              <a:rPr lang="nb-NO" sz="1600" dirty="0"/>
              <a:t>(Line Østhus)</a:t>
            </a:r>
          </a:p>
        </p:txBody>
      </p:sp>
    </p:spTree>
    <p:extLst>
      <p:ext uri="{BB962C8B-B14F-4D97-AF65-F5344CB8AC3E}">
        <p14:creationId xmlns:p14="http://schemas.microsoft.com/office/powerpoint/2010/main" val="163673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pic>
        <p:nvPicPr>
          <p:cNvPr id="5122" name="Picture 2" descr="Bildet kan inneholde: 1 person, smiler">
            <a:extLst>
              <a:ext uri="{FF2B5EF4-FFF2-40B4-BE49-F238E27FC236}">
                <a16:creationId xmlns:a16="http://schemas.microsoft.com/office/drawing/2014/main" id="{FF262A06-A02F-445C-A8B8-749D4158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22" y="1857254"/>
            <a:ext cx="1871882" cy="18790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t kan inneholde: 1 person, smiler">
            <a:extLst>
              <a:ext uri="{FF2B5EF4-FFF2-40B4-BE49-F238E27FC236}">
                <a16:creationId xmlns:a16="http://schemas.microsoft.com/office/drawing/2014/main" id="{1AD5DFE5-BE9F-408E-8C66-BF43A068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06" y="1857254"/>
            <a:ext cx="1879027" cy="18790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et kan inneholde: 1 person, smiler, utendÃ¸rs og nÃ¦rbilde">
            <a:extLst>
              <a:ext uri="{FF2B5EF4-FFF2-40B4-BE49-F238E27FC236}">
                <a16:creationId xmlns:a16="http://schemas.microsoft.com/office/drawing/2014/main" id="{2BFDDAEF-48B3-4ACF-9D7C-14A745D8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35" y="1857254"/>
            <a:ext cx="1879027" cy="18768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ildet kan inneholde: 1 person">
            <a:extLst>
              <a:ext uri="{FF2B5EF4-FFF2-40B4-BE49-F238E27FC236}">
                <a16:creationId xmlns:a16="http://schemas.microsoft.com/office/drawing/2014/main" id="{DDBC749D-0F92-4A15-822F-7FABBC413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b="26406"/>
          <a:stretch/>
        </p:blipFill>
        <p:spPr bwMode="auto">
          <a:xfrm>
            <a:off x="2996423" y="3930608"/>
            <a:ext cx="1871882" cy="1957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ildet kan inneholde: May-Brit L. Vaksdal, smiler, nÃ¦rbilde og innendÃ¸rs">
            <a:extLst>
              <a:ext uri="{FF2B5EF4-FFF2-40B4-BE49-F238E27FC236}">
                <a16:creationId xmlns:a16="http://schemas.microsoft.com/office/drawing/2014/main" id="{7DD34EA2-9B23-42DC-A302-033F6D5E4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0765" r="14222"/>
          <a:stretch/>
        </p:blipFill>
        <p:spPr bwMode="auto">
          <a:xfrm>
            <a:off x="5093706" y="3944454"/>
            <a:ext cx="1879027" cy="1957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090AF7C-E80D-4936-B657-5E57C77253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41" r="12949" b="11299"/>
          <a:stretch/>
        </p:blipFill>
        <p:spPr>
          <a:xfrm>
            <a:off x="2905431" y="2422889"/>
            <a:ext cx="2033211" cy="811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290" name="Picture 2" descr="Bildet kan inneholde: tekst">
            <a:extLst>
              <a:ext uri="{FF2B5EF4-FFF2-40B4-BE49-F238E27FC236}">
                <a16:creationId xmlns:a16="http://schemas.microsoft.com/office/drawing/2014/main" id="{C6848C96-E797-4A36-B9C7-CE57E43BC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t="31493" r="7483" b="37393"/>
          <a:stretch/>
        </p:blipFill>
        <p:spPr bwMode="auto">
          <a:xfrm>
            <a:off x="5016613" y="2453389"/>
            <a:ext cx="2033211" cy="7408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gen bildebeskrivelse er tilgjengelig.">
            <a:extLst>
              <a:ext uri="{FF2B5EF4-FFF2-40B4-BE49-F238E27FC236}">
                <a16:creationId xmlns:a16="http://schemas.microsoft.com/office/drawing/2014/main" id="{C8C33904-28F3-4B75-827C-FCE61E60B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9" b="32003"/>
          <a:stretch/>
        </p:blipFill>
        <p:spPr bwMode="auto">
          <a:xfrm>
            <a:off x="7120165" y="2401077"/>
            <a:ext cx="2143414" cy="821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7304871-9148-4896-8F7C-E4D726B811D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1985" t="17529" r="3175" b="16756"/>
          <a:stretch/>
        </p:blipFill>
        <p:spPr>
          <a:xfrm>
            <a:off x="2551859" y="4507321"/>
            <a:ext cx="2400022" cy="600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22DB886-B2B2-48D9-9EE3-D9026FC5AB3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4156" b="17143"/>
          <a:stretch/>
        </p:blipFill>
        <p:spPr>
          <a:xfrm>
            <a:off x="5016613" y="4508153"/>
            <a:ext cx="2438400" cy="628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C075828-213A-4569-8B84-E2F826D9770C}"/>
              </a:ext>
            </a:extLst>
          </p:cNvPr>
          <p:cNvSpPr txBox="1"/>
          <p:nvPr/>
        </p:nvSpPr>
        <p:spPr>
          <a:xfrm>
            <a:off x="2925204" y="137726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SENTRUMS-MARKEDSKOMITÉEN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6F3C991-B3C2-4F0F-919D-52D13F4E39A6}"/>
              </a:ext>
            </a:extLst>
          </p:cNvPr>
          <p:cNvSpPr txBox="1"/>
          <p:nvPr/>
        </p:nvSpPr>
        <p:spPr>
          <a:xfrm>
            <a:off x="7704098" y="4124526"/>
            <a:ext cx="1936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Skjalg </a:t>
            </a:r>
            <a:r>
              <a:rPr lang="nb-NO" sz="1600" dirty="0" err="1"/>
              <a:t>Ottøy</a:t>
            </a:r>
            <a:br>
              <a:rPr lang="nb-NO" sz="1600" dirty="0"/>
            </a:br>
            <a:r>
              <a:rPr lang="nb-NO" sz="1600" dirty="0"/>
              <a:t>Linda Dahle Høines</a:t>
            </a:r>
            <a:br>
              <a:rPr lang="nb-NO" sz="1600" dirty="0"/>
            </a:br>
            <a:r>
              <a:rPr lang="nb-NO" sz="1600" dirty="0"/>
              <a:t>Karin Lovise </a:t>
            </a:r>
            <a:r>
              <a:rPr lang="nb-NO" sz="1600" dirty="0" err="1"/>
              <a:t>Tangjerd</a:t>
            </a:r>
            <a:br>
              <a:rPr lang="nb-NO" sz="1600" dirty="0"/>
            </a:br>
            <a:r>
              <a:rPr lang="nb-NO" sz="1600" dirty="0"/>
              <a:t>Vigdis Thorsen</a:t>
            </a:r>
            <a:br>
              <a:rPr lang="nb-NO" sz="1600" dirty="0"/>
            </a:br>
            <a:r>
              <a:rPr lang="nb-NO" sz="1600" dirty="0"/>
              <a:t>May Brit Vaksdal</a:t>
            </a:r>
          </a:p>
          <a:p>
            <a:r>
              <a:rPr lang="nb-NO" sz="1600" dirty="0"/>
              <a:t>(Line Østhus)</a:t>
            </a:r>
          </a:p>
        </p:txBody>
      </p:sp>
    </p:spTree>
    <p:extLst>
      <p:ext uri="{BB962C8B-B14F-4D97-AF65-F5344CB8AC3E}">
        <p14:creationId xmlns:p14="http://schemas.microsoft.com/office/powerpoint/2010/main" val="104526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53E65C-57D4-49AF-A4AB-B58504DC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02" y="116238"/>
            <a:ext cx="1352256" cy="1051379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3D6DA4CD-17EF-409A-B6EF-281359687EAA}"/>
              </a:ext>
            </a:extLst>
          </p:cNvPr>
          <p:cNvSpPr/>
          <p:nvPr/>
        </p:nvSpPr>
        <p:spPr>
          <a:xfrm flipV="1">
            <a:off x="-1" y="-1"/>
            <a:ext cx="3114261" cy="295523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8755B22-18AA-443F-B14D-8056F9805307}"/>
              </a:ext>
            </a:extLst>
          </p:cNvPr>
          <p:cNvSpPr txBox="1">
            <a:spLocks/>
          </p:cNvSpPr>
          <p:nvPr/>
        </p:nvSpPr>
        <p:spPr>
          <a:xfrm>
            <a:off x="294272" y="-13540"/>
            <a:ext cx="4645250" cy="13109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000" dirty="0">
                <a:solidFill>
                  <a:schemeClr val="bg1"/>
                </a:solidFill>
              </a:rPr>
              <a:t>Årsmøte 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DF5785F-7436-49F3-9200-EFC15718BD6C}"/>
              </a:ext>
            </a:extLst>
          </p:cNvPr>
          <p:cNvSpPr txBox="1"/>
          <p:nvPr/>
        </p:nvSpPr>
        <p:spPr>
          <a:xfrm>
            <a:off x="2616896" y="1303195"/>
            <a:ext cx="481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75000"/>
                  </a:schemeClr>
                </a:solidFill>
              </a:rPr>
              <a:t>GOD IDÉ, VÆR MED Å GJENNOMFØR DEN!</a:t>
            </a:r>
          </a:p>
        </p:txBody>
      </p:sp>
      <p:pic>
        <p:nvPicPr>
          <p:cNvPr id="3074" name="Picture 2" descr="https://scontent.fsvg2-1.fna.fbcdn.net/v/t1.15752-9/58461311_641468896292036_8503232001296302080_n.jpg?_nc_cat=106&amp;_nc_ht=scontent.fsvg2-1.fna&amp;oh=e3db450e968184d3f9f11de826255cf3&amp;oe=5D393577">
            <a:extLst>
              <a:ext uri="{FF2B5EF4-FFF2-40B4-BE49-F238E27FC236}">
                <a16:creationId xmlns:a16="http://schemas.microsoft.com/office/drawing/2014/main" id="{2D0DB527-CA78-43A8-97BB-51690953A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7" b="29900"/>
          <a:stretch/>
        </p:blipFill>
        <p:spPr bwMode="auto">
          <a:xfrm>
            <a:off x="5734929" y="1767588"/>
            <a:ext cx="4097777" cy="38256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svg2-1.fna.fbcdn.net/v/t1.15752-9/57593673_387952448458703_7622741221462507520_n.jpg?_nc_cat=105&amp;_nc_ht=scontent.fsvg2-1.fna&amp;oh=abcb9d0abde3dfb068d1e6db66ff477a&amp;oe=5D2BD954">
            <a:extLst>
              <a:ext uri="{FF2B5EF4-FFF2-40B4-BE49-F238E27FC236}">
                <a16:creationId xmlns:a16="http://schemas.microsoft.com/office/drawing/2014/main" id="{146FAEA7-143C-4FB0-84DF-18025EBA1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8" b="23693"/>
          <a:stretch/>
        </p:blipFill>
        <p:spPr bwMode="auto">
          <a:xfrm>
            <a:off x="2740733" y="1767588"/>
            <a:ext cx="2816005" cy="3854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0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1055</Words>
  <Application>Microsoft Office PowerPoint</Application>
  <PresentationFormat>Widescreen</PresentationFormat>
  <Paragraphs>375</Paragraphs>
  <Slides>21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Black Pen</vt:lpstr>
      <vt:lpstr>Calibri</vt:lpstr>
      <vt:lpstr>Calibri Light</vt:lpstr>
      <vt:lpstr>Source Sans Pro Light</vt:lpstr>
      <vt:lpstr>Office-tema</vt:lpstr>
      <vt:lpstr>Årsmøte 2019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Årsmøte 2019</dc:title>
  <dc:creator>Daglig Leder</dc:creator>
  <cp:lastModifiedBy>Daglig Leder</cp:lastModifiedBy>
  <cp:revision>10</cp:revision>
  <dcterms:created xsi:type="dcterms:W3CDTF">2019-04-23T22:29:51Z</dcterms:created>
  <dcterms:modified xsi:type="dcterms:W3CDTF">2019-04-29T12:58:15Z</dcterms:modified>
</cp:coreProperties>
</file>